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sldIdLst>
    <p:sldId id="256" r:id="rId3"/>
    <p:sldId id="259" r:id="rId4"/>
    <p:sldId id="260" r:id="rId5"/>
    <p:sldId id="313" r:id="rId6"/>
    <p:sldId id="258" r:id="rId7"/>
    <p:sldId id="294" r:id="rId8"/>
    <p:sldId id="295" r:id="rId9"/>
    <p:sldId id="296" r:id="rId10"/>
    <p:sldId id="297" r:id="rId11"/>
    <p:sldId id="312" r:id="rId12"/>
    <p:sldId id="311" r:id="rId13"/>
    <p:sldId id="314" r:id="rId14"/>
    <p:sldId id="308" r:id="rId15"/>
    <p:sldId id="309" r:id="rId16"/>
    <p:sldId id="299" r:id="rId17"/>
    <p:sldId id="300" r:id="rId18"/>
    <p:sldId id="298" r:id="rId19"/>
    <p:sldId id="301" r:id="rId20"/>
    <p:sldId id="302" r:id="rId21"/>
    <p:sldId id="303" r:id="rId22"/>
    <p:sldId id="310" r:id="rId23"/>
    <p:sldId id="281" r:id="rId24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B91"/>
    <a:srgbClr val="7F2D82"/>
    <a:srgbClr val="764283"/>
    <a:srgbClr val="095195"/>
    <a:srgbClr val="F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BAED32-A9A1-43FC-8915-61966F8A6835}" type="doc">
      <dgm:prSet loTypeId="urn:microsoft.com/office/officeart/2005/8/layout/cycle2" loCatId="cycl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s-ES"/>
        </a:p>
      </dgm:t>
    </dgm:pt>
    <dgm:pt modelId="{696590DD-9CA8-469F-B8A2-1F2632172CE6}">
      <dgm:prSet phldrT="[Texto]" custT="1"/>
      <dgm:spPr>
        <a:solidFill>
          <a:srgbClr val="982881"/>
        </a:solidFill>
      </dgm:spPr>
      <dgm:t>
        <a:bodyPr/>
        <a:lstStyle/>
        <a:p>
          <a:r>
            <a:rPr lang="es-ES" sz="9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9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900" b="1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Planning</a:t>
          </a:r>
          <a:endParaRPr lang="es-ES" sz="100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E5E1B374-0853-4F4E-9D9D-5E5F699C8AB2}" type="parTrans" cxnId="{B2CB5891-FB4C-4F40-8EB7-C77C3C8D31E7}">
      <dgm:prSet/>
      <dgm:spPr/>
      <dgm:t>
        <a:bodyPr/>
        <a:lstStyle/>
        <a:p>
          <a:endParaRPr lang="es-ES"/>
        </a:p>
      </dgm:t>
    </dgm:pt>
    <dgm:pt modelId="{E6AF780B-E7E4-4208-AFD0-6DC80F5B6FD3}" type="sibTrans" cxnId="{B2CB5891-FB4C-4F40-8EB7-C77C3C8D31E7}">
      <dgm:prSet/>
      <dgm:spPr/>
      <dgm:t>
        <a:bodyPr/>
        <a:lstStyle/>
        <a:p>
          <a:endParaRPr lang="es-ES"/>
        </a:p>
      </dgm:t>
    </dgm:pt>
    <dgm:pt modelId="{C317B0F5-D658-410D-B71E-35580FE13C8B}">
      <dgm:prSet phldrT="[Texto]" custT="1"/>
      <dgm:spPr>
        <a:solidFill>
          <a:srgbClr val="982881"/>
        </a:solidFill>
      </dgm:spPr>
      <dgm:t>
        <a:bodyPr/>
        <a:lstStyle/>
        <a:p>
          <a:r>
            <a:rPr lang="es-ES" sz="8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9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800" b="1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Execution</a:t>
          </a:r>
          <a:endParaRPr lang="es-ES" sz="90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C8D1AE86-E516-4858-BFDD-16D1B07038E1}" type="parTrans" cxnId="{CCDDE799-AE3B-4A21-877F-7CF6C5DC7E7D}">
      <dgm:prSet/>
      <dgm:spPr/>
      <dgm:t>
        <a:bodyPr/>
        <a:lstStyle/>
        <a:p>
          <a:endParaRPr lang="es-ES"/>
        </a:p>
      </dgm:t>
    </dgm:pt>
    <dgm:pt modelId="{30B3753A-C410-4CD9-BBC4-BD255A6B50AD}" type="sibTrans" cxnId="{CCDDE799-AE3B-4A21-877F-7CF6C5DC7E7D}">
      <dgm:prSet/>
      <dgm:spPr/>
      <dgm:t>
        <a:bodyPr/>
        <a:lstStyle/>
        <a:p>
          <a:endParaRPr lang="es-ES" dirty="0"/>
        </a:p>
      </dgm:t>
    </dgm:pt>
    <dgm:pt modelId="{84925C4D-A814-4791-93A3-E29767F995E3}">
      <dgm:prSet phldrT="[Texto]" custT="1"/>
      <dgm:spPr>
        <a:solidFill>
          <a:srgbClr val="982881"/>
        </a:solidFill>
      </dgm:spPr>
      <dgm:t>
        <a:bodyPr lIns="0" tIns="0" rIns="0" bIns="0"/>
        <a:lstStyle/>
        <a:p>
          <a:r>
            <a:rPr lang="es-ES" sz="8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700" b="1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Retrospective</a:t>
          </a:r>
          <a:endParaRPr lang="es-ES" sz="80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E13E45DD-EEAB-422A-BDD0-6A045EDF3E8B}" type="parTrans" cxnId="{5F6F86FC-044C-45F6-9026-5D788CBC217C}">
      <dgm:prSet/>
      <dgm:spPr/>
      <dgm:t>
        <a:bodyPr/>
        <a:lstStyle/>
        <a:p>
          <a:endParaRPr lang="es-ES"/>
        </a:p>
      </dgm:t>
    </dgm:pt>
    <dgm:pt modelId="{AA8729A3-D034-4106-BADB-7A99702DA059}" type="sibTrans" cxnId="{5F6F86FC-044C-45F6-9026-5D788CBC217C}">
      <dgm:prSet/>
      <dgm:spPr/>
      <dgm:t>
        <a:bodyPr/>
        <a:lstStyle/>
        <a:p>
          <a:endParaRPr lang="es-ES"/>
        </a:p>
      </dgm:t>
    </dgm:pt>
    <dgm:pt modelId="{30801FF7-7D70-404A-B4A7-0D1421348349}">
      <dgm:prSet phldrT="[Texto]" custT="1"/>
      <dgm:spPr>
        <a:solidFill>
          <a:srgbClr val="982881"/>
        </a:solidFill>
      </dgm:spPr>
      <dgm:t>
        <a:bodyPr/>
        <a:lstStyle/>
        <a:p>
          <a:r>
            <a:rPr lang="es-ES" sz="9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1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1050" b="1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Review</a:t>
          </a:r>
          <a:endParaRPr lang="es-ES" sz="100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A35CC75-A526-442C-82F0-02FE6C17097B}" type="parTrans" cxnId="{463A1515-6782-4051-8C6A-93611C09126C}">
      <dgm:prSet/>
      <dgm:spPr/>
      <dgm:t>
        <a:bodyPr/>
        <a:lstStyle/>
        <a:p>
          <a:endParaRPr lang="es-ES"/>
        </a:p>
      </dgm:t>
    </dgm:pt>
    <dgm:pt modelId="{06E10AA7-6493-4F5A-B8DE-E72A18CBD498}" type="sibTrans" cxnId="{463A1515-6782-4051-8C6A-93611C09126C}">
      <dgm:prSet custT="1"/>
      <dgm:spPr/>
      <dgm:t>
        <a:bodyPr/>
        <a:lstStyle/>
        <a:p>
          <a:endParaRPr lang="es-ES" sz="800"/>
        </a:p>
      </dgm:t>
    </dgm:pt>
    <dgm:pt modelId="{57792EAF-093A-4BCA-8B8E-C873AEDD048F}" type="pres">
      <dgm:prSet presAssocID="{A2BAED32-A9A1-43FC-8915-61966F8A683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B24A445-3653-4F2F-A344-2B4DBCC333AE}" type="pres">
      <dgm:prSet presAssocID="{696590DD-9CA8-469F-B8A2-1F2632172CE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D9BA23E-B305-4D35-AC8B-0683D4A3E231}" type="pres">
      <dgm:prSet presAssocID="{E6AF780B-E7E4-4208-AFD0-6DC80F5B6FD3}" presName="sibTrans" presStyleLbl="sibTrans2D1" presStyleIdx="0" presStyleCnt="4"/>
      <dgm:spPr/>
      <dgm:t>
        <a:bodyPr/>
        <a:lstStyle/>
        <a:p>
          <a:endParaRPr lang="es-ES"/>
        </a:p>
      </dgm:t>
    </dgm:pt>
    <dgm:pt modelId="{0FABADDF-DF1D-4B7F-9707-EDDA93092A16}" type="pres">
      <dgm:prSet presAssocID="{E6AF780B-E7E4-4208-AFD0-6DC80F5B6FD3}" presName="connectorText" presStyleLbl="sibTrans2D1" presStyleIdx="0" presStyleCnt="4"/>
      <dgm:spPr/>
      <dgm:t>
        <a:bodyPr/>
        <a:lstStyle/>
        <a:p>
          <a:endParaRPr lang="es-ES"/>
        </a:p>
      </dgm:t>
    </dgm:pt>
    <dgm:pt modelId="{0C1B024E-3DE8-40A7-AB64-35FA37B8485C}" type="pres">
      <dgm:prSet presAssocID="{C317B0F5-D658-410D-B71E-35580FE13C8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B405CFA-84A5-4CB7-9BE1-92FF801C92C9}" type="pres">
      <dgm:prSet presAssocID="{30B3753A-C410-4CD9-BBC4-BD255A6B50AD}" presName="sibTrans" presStyleLbl="sibTrans2D1" presStyleIdx="1" presStyleCnt="4"/>
      <dgm:spPr/>
      <dgm:t>
        <a:bodyPr/>
        <a:lstStyle/>
        <a:p>
          <a:endParaRPr lang="es-ES"/>
        </a:p>
      </dgm:t>
    </dgm:pt>
    <dgm:pt modelId="{902F2BB2-6C6A-4619-9246-169F5246FA5E}" type="pres">
      <dgm:prSet presAssocID="{30B3753A-C410-4CD9-BBC4-BD255A6B50AD}" presName="connectorText" presStyleLbl="sibTrans2D1" presStyleIdx="1" presStyleCnt="4"/>
      <dgm:spPr/>
      <dgm:t>
        <a:bodyPr/>
        <a:lstStyle/>
        <a:p>
          <a:endParaRPr lang="es-ES"/>
        </a:p>
      </dgm:t>
    </dgm:pt>
    <dgm:pt modelId="{473C2180-8DE4-467A-8538-0BA29DA72E90}" type="pres">
      <dgm:prSet presAssocID="{30801FF7-7D70-404A-B4A7-0D14213483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AD1B2E-AA79-486D-BC5E-DD830CB1C544}" type="pres">
      <dgm:prSet presAssocID="{06E10AA7-6493-4F5A-B8DE-E72A18CBD498}" presName="sibTrans" presStyleLbl="sibTrans2D1" presStyleIdx="2" presStyleCnt="4"/>
      <dgm:spPr/>
      <dgm:t>
        <a:bodyPr/>
        <a:lstStyle/>
        <a:p>
          <a:endParaRPr lang="es-ES"/>
        </a:p>
      </dgm:t>
    </dgm:pt>
    <dgm:pt modelId="{68FB392B-FE87-433D-AABC-D1DF160E929E}" type="pres">
      <dgm:prSet presAssocID="{06E10AA7-6493-4F5A-B8DE-E72A18CBD498}" presName="connectorText" presStyleLbl="sibTrans2D1" presStyleIdx="2" presStyleCnt="4"/>
      <dgm:spPr/>
      <dgm:t>
        <a:bodyPr/>
        <a:lstStyle/>
        <a:p>
          <a:endParaRPr lang="es-ES"/>
        </a:p>
      </dgm:t>
    </dgm:pt>
    <dgm:pt modelId="{464D78E9-0FCE-4B83-93F9-7AF9C4F439A8}" type="pres">
      <dgm:prSet presAssocID="{84925C4D-A814-4791-93A3-E29767F995E3}" presName="node" presStyleLbl="node1" presStyleIdx="3" presStyleCnt="4" custScaleX="118449" custScaleY="11844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F490767-C027-46AD-A4DF-5EA71FD71EFA}" type="pres">
      <dgm:prSet presAssocID="{AA8729A3-D034-4106-BADB-7A99702DA059}" presName="sibTrans" presStyleLbl="sibTrans2D1" presStyleIdx="3" presStyleCnt="4"/>
      <dgm:spPr/>
      <dgm:t>
        <a:bodyPr/>
        <a:lstStyle/>
        <a:p>
          <a:endParaRPr lang="es-ES"/>
        </a:p>
      </dgm:t>
    </dgm:pt>
    <dgm:pt modelId="{BBFE1058-3743-44EA-9CCD-8C198B9628B1}" type="pres">
      <dgm:prSet presAssocID="{AA8729A3-D034-4106-BADB-7A99702DA059}" presName="connectorText" presStyleLbl="sibTrans2D1" presStyleIdx="3" presStyleCnt="4"/>
      <dgm:spPr/>
      <dgm:t>
        <a:bodyPr/>
        <a:lstStyle/>
        <a:p>
          <a:endParaRPr lang="es-ES"/>
        </a:p>
      </dgm:t>
    </dgm:pt>
  </dgm:ptLst>
  <dgm:cxnLst>
    <dgm:cxn modelId="{B2CB5891-FB4C-4F40-8EB7-C77C3C8D31E7}" srcId="{A2BAED32-A9A1-43FC-8915-61966F8A6835}" destId="{696590DD-9CA8-469F-B8A2-1F2632172CE6}" srcOrd="0" destOrd="0" parTransId="{E5E1B374-0853-4F4E-9D9D-5E5F699C8AB2}" sibTransId="{E6AF780B-E7E4-4208-AFD0-6DC80F5B6FD3}"/>
    <dgm:cxn modelId="{516B1C9A-E4FF-4B91-8F6E-311923595579}" type="presOf" srcId="{30B3753A-C410-4CD9-BBC4-BD255A6B50AD}" destId="{902F2BB2-6C6A-4619-9246-169F5246FA5E}" srcOrd="1" destOrd="0" presId="urn:microsoft.com/office/officeart/2005/8/layout/cycle2"/>
    <dgm:cxn modelId="{5F6F86FC-044C-45F6-9026-5D788CBC217C}" srcId="{A2BAED32-A9A1-43FC-8915-61966F8A6835}" destId="{84925C4D-A814-4791-93A3-E29767F995E3}" srcOrd="3" destOrd="0" parTransId="{E13E45DD-EEAB-422A-BDD0-6A045EDF3E8B}" sibTransId="{AA8729A3-D034-4106-BADB-7A99702DA059}"/>
    <dgm:cxn modelId="{61151B76-DB44-46FF-9DC0-62C3B0484EB7}" type="presOf" srcId="{30B3753A-C410-4CD9-BBC4-BD255A6B50AD}" destId="{CB405CFA-84A5-4CB7-9BE1-92FF801C92C9}" srcOrd="0" destOrd="0" presId="urn:microsoft.com/office/officeart/2005/8/layout/cycle2"/>
    <dgm:cxn modelId="{CCDDE799-AE3B-4A21-877F-7CF6C5DC7E7D}" srcId="{A2BAED32-A9A1-43FC-8915-61966F8A6835}" destId="{C317B0F5-D658-410D-B71E-35580FE13C8B}" srcOrd="1" destOrd="0" parTransId="{C8D1AE86-E516-4858-BFDD-16D1B07038E1}" sibTransId="{30B3753A-C410-4CD9-BBC4-BD255A6B50AD}"/>
    <dgm:cxn modelId="{03964EC8-649F-48CB-867D-DE579730C682}" type="presOf" srcId="{C317B0F5-D658-410D-B71E-35580FE13C8B}" destId="{0C1B024E-3DE8-40A7-AB64-35FA37B8485C}" srcOrd="0" destOrd="0" presId="urn:microsoft.com/office/officeart/2005/8/layout/cycle2"/>
    <dgm:cxn modelId="{E0D8A4F5-BA1A-4240-A4CE-44999F6D5EA0}" type="presOf" srcId="{A2BAED32-A9A1-43FC-8915-61966F8A6835}" destId="{57792EAF-093A-4BCA-8B8E-C873AEDD048F}" srcOrd="0" destOrd="0" presId="urn:microsoft.com/office/officeart/2005/8/layout/cycle2"/>
    <dgm:cxn modelId="{C8BD9D69-EF10-4F0F-96C8-607AC4A7AFEB}" type="presOf" srcId="{E6AF780B-E7E4-4208-AFD0-6DC80F5B6FD3}" destId="{0FABADDF-DF1D-4B7F-9707-EDDA93092A16}" srcOrd="1" destOrd="0" presId="urn:microsoft.com/office/officeart/2005/8/layout/cycle2"/>
    <dgm:cxn modelId="{294E3A70-2410-4D71-AFC0-C8337330D36C}" type="presOf" srcId="{AA8729A3-D034-4106-BADB-7A99702DA059}" destId="{AF490767-C027-46AD-A4DF-5EA71FD71EFA}" srcOrd="0" destOrd="0" presId="urn:microsoft.com/office/officeart/2005/8/layout/cycle2"/>
    <dgm:cxn modelId="{B814C9B9-FDFE-4797-BA39-29026AC7D29F}" type="presOf" srcId="{06E10AA7-6493-4F5A-B8DE-E72A18CBD498}" destId="{7BAD1B2E-AA79-486D-BC5E-DD830CB1C544}" srcOrd="0" destOrd="0" presId="urn:microsoft.com/office/officeart/2005/8/layout/cycle2"/>
    <dgm:cxn modelId="{82B078DA-974C-422A-9F7C-CEA5C030836A}" type="presOf" srcId="{AA8729A3-D034-4106-BADB-7A99702DA059}" destId="{BBFE1058-3743-44EA-9CCD-8C198B9628B1}" srcOrd="1" destOrd="0" presId="urn:microsoft.com/office/officeart/2005/8/layout/cycle2"/>
    <dgm:cxn modelId="{2F04952C-D0E6-47DD-A354-CDEEEBA0DEF8}" type="presOf" srcId="{30801FF7-7D70-404A-B4A7-0D1421348349}" destId="{473C2180-8DE4-467A-8538-0BA29DA72E90}" srcOrd="0" destOrd="0" presId="urn:microsoft.com/office/officeart/2005/8/layout/cycle2"/>
    <dgm:cxn modelId="{2DE39279-BE41-4823-A541-62FFD04404B5}" type="presOf" srcId="{84925C4D-A814-4791-93A3-E29767F995E3}" destId="{464D78E9-0FCE-4B83-93F9-7AF9C4F439A8}" srcOrd="0" destOrd="0" presId="urn:microsoft.com/office/officeart/2005/8/layout/cycle2"/>
    <dgm:cxn modelId="{1D14CAA0-B2B0-438E-A8A2-EAA023ADD167}" type="presOf" srcId="{E6AF780B-E7E4-4208-AFD0-6DC80F5B6FD3}" destId="{1D9BA23E-B305-4D35-AC8B-0683D4A3E231}" srcOrd="0" destOrd="0" presId="urn:microsoft.com/office/officeart/2005/8/layout/cycle2"/>
    <dgm:cxn modelId="{7FA336D1-D900-4024-AC01-42C8982CE281}" type="presOf" srcId="{06E10AA7-6493-4F5A-B8DE-E72A18CBD498}" destId="{68FB392B-FE87-433D-AABC-D1DF160E929E}" srcOrd="1" destOrd="0" presId="urn:microsoft.com/office/officeart/2005/8/layout/cycle2"/>
    <dgm:cxn modelId="{463A1515-6782-4051-8C6A-93611C09126C}" srcId="{A2BAED32-A9A1-43FC-8915-61966F8A6835}" destId="{30801FF7-7D70-404A-B4A7-0D1421348349}" srcOrd="2" destOrd="0" parTransId="{BA35CC75-A526-442C-82F0-02FE6C17097B}" sibTransId="{06E10AA7-6493-4F5A-B8DE-E72A18CBD498}"/>
    <dgm:cxn modelId="{0F9A0F84-ABF0-4D28-84FE-9B62D466E66D}" type="presOf" srcId="{696590DD-9CA8-469F-B8A2-1F2632172CE6}" destId="{2B24A445-3653-4F2F-A344-2B4DBCC333AE}" srcOrd="0" destOrd="0" presId="urn:microsoft.com/office/officeart/2005/8/layout/cycle2"/>
    <dgm:cxn modelId="{11A889AF-939B-44D9-AE25-BED545D4DF0B}" type="presParOf" srcId="{57792EAF-093A-4BCA-8B8E-C873AEDD048F}" destId="{2B24A445-3653-4F2F-A344-2B4DBCC333AE}" srcOrd="0" destOrd="0" presId="urn:microsoft.com/office/officeart/2005/8/layout/cycle2"/>
    <dgm:cxn modelId="{5DD7A73E-76AB-41BA-B88F-306A77873995}" type="presParOf" srcId="{57792EAF-093A-4BCA-8B8E-C873AEDD048F}" destId="{1D9BA23E-B305-4D35-AC8B-0683D4A3E231}" srcOrd="1" destOrd="0" presId="urn:microsoft.com/office/officeart/2005/8/layout/cycle2"/>
    <dgm:cxn modelId="{0F4B39BF-6CA4-4311-A345-F6E0F90BBF4D}" type="presParOf" srcId="{1D9BA23E-B305-4D35-AC8B-0683D4A3E231}" destId="{0FABADDF-DF1D-4B7F-9707-EDDA93092A16}" srcOrd="0" destOrd="0" presId="urn:microsoft.com/office/officeart/2005/8/layout/cycle2"/>
    <dgm:cxn modelId="{428B86E9-269F-4818-A178-C84CC8157EE6}" type="presParOf" srcId="{57792EAF-093A-4BCA-8B8E-C873AEDD048F}" destId="{0C1B024E-3DE8-40A7-AB64-35FA37B8485C}" srcOrd="2" destOrd="0" presId="urn:microsoft.com/office/officeart/2005/8/layout/cycle2"/>
    <dgm:cxn modelId="{685F8C98-C601-4FDD-A612-6327772E28EB}" type="presParOf" srcId="{57792EAF-093A-4BCA-8B8E-C873AEDD048F}" destId="{CB405CFA-84A5-4CB7-9BE1-92FF801C92C9}" srcOrd="3" destOrd="0" presId="urn:microsoft.com/office/officeart/2005/8/layout/cycle2"/>
    <dgm:cxn modelId="{F4524BBD-2928-4C57-ACD3-8F818ED8159C}" type="presParOf" srcId="{CB405CFA-84A5-4CB7-9BE1-92FF801C92C9}" destId="{902F2BB2-6C6A-4619-9246-169F5246FA5E}" srcOrd="0" destOrd="0" presId="urn:microsoft.com/office/officeart/2005/8/layout/cycle2"/>
    <dgm:cxn modelId="{5AFC6F03-572B-4C93-AB18-B5706614049A}" type="presParOf" srcId="{57792EAF-093A-4BCA-8B8E-C873AEDD048F}" destId="{473C2180-8DE4-467A-8538-0BA29DA72E90}" srcOrd="4" destOrd="0" presId="urn:microsoft.com/office/officeart/2005/8/layout/cycle2"/>
    <dgm:cxn modelId="{8588AD71-C1B4-4B57-9A01-A8517121C7B9}" type="presParOf" srcId="{57792EAF-093A-4BCA-8B8E-C873AEDD048F}" destId="{7BAD1B2E-AA79-486D-BC5E-DD830CB1C544}" srcOrd="5" destOrd="0" presId="urn:microsoft.com/office/officeart/2005/8/layout/cycle2"/>
    <dgm:cxn modelId="{A4CCE351-178A-49E7-A236-527B147B6FC7}" type="presParOf" srcId="{7BAD1B2E-AA79-486D-BC5E-DD830CB1C544}" destId="{68FB392B-FE87-433D-AABC-D1DF160E929E}" srcOrd="0" destOrd="0" presId="urn:microsoft.com/office/officeart/2005/8/layout/cycle2"/>
    <dgm:cxn modelId="{1BC561CF-EB56-4B5C-95A1-F1D7B1136B36}" type="presParOf" srcId="{57792EAF-093A-4BCA-8B8E-C873AEDD048F}" destId="{464D78E9-0FCE-4B83-93F9-7AF9C4F439A8}" srcOrd="6" destOrd="0" presId="urn:microsoft.com/office/officeart/2005/8/layout/cycle2"/>
    <dgm:cxn modelId="{0DC6D7E8-90BB-4F3A-A316-E5AF67668A77}" type="presParOf" srcId="{57792EAF-093A-4BCA-8B8E-C873AEDD048F}" destId="{AF490767-C027-46AD-A4DF-5EA71FD71EFA}" srcOrd="7" destOrd="0" presId="urn:microsoft.com/office/officeart/2005/8/layout/cycle2"/>
    <dgm:cxn modelId="{3BD16DD9-4018-4353-9B3A-C50EC111C51E}" type="presParOf" srcId="{AF490767-C027-46AD-A4DF-5EA71FD71EFA}" destId="{BBFE1058-3743-44EA-9CCD-8C198B9628B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4A445-3653-4F2F-A344-2B4DBCC333AE}">
      <dsp:nvSpPr>
        <dsp:cNvPr id="0" name=""/>
        <dsp:cNvSpPr/>
      </dsp:nvSpPr>
      <dsp:spPr>
        <a:xfrm>
          <a:off x="1321120" y="546"/>
          <a:ext cx="625371" cy="625371"/>
        </a:xfrm>
        <a:prstGeom prst="ellipse">
          <a:avLst/>
        </a:prstGeom>
        <a:solidFill>
          <a:srgbClr val="9828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900" b="1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Planning</a:t>
          </a:r>
          <a:endParaRPr lang="es-ES" sz="100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12703" y="92129"/>
        <a:ext cx="442205" cy="442205"/>
      </dsp:txXfrm>
    </dsp:sp>
    <dsp:sp modelId="{1D9BA23E-B305-4D35-AC8B-0683D4A3E231}">
      <dsp:nvSpPr>
        <dsp:cNvPr id="0" name=""/>
        <dsp:cNvSpPr/>
      </dsp:nvSpPr>
      <dsp:spPr>
        <a:xfrm rot="2700000">
          <a:off x="1879371" y="536436"/>
          <a:ext cx="166340" cy="211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1886679" y="561005"/>
        <a:ext cx="116438" cy="126638"/>
      </dsp:txXfrm>
    </dsp:sp>
    <dsp:sp modelId="{0C1B024E-3DE8-40A7-AB64-35FA37B8485C}">
      <dsp:nvSpPr>
        <dsp:cNvPr id="0" name=""/>
        <dsp:cNvSpPr/>
      </dsp:nvSpPr>
      <dsp:spPr>
        <a:xfrm>
          <a:off x="1985249" y="664675"/>
          <a:ext cx="625371" cy="625371"/>
        </a:xfrm>
        <a:prstGeom prst="ellipse">
          <a:avLst/>
        </a:prstGeom>
        <a:solidFill>
          <a:srgbClr val="9828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800" b="1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Execution</a:t>
          </a:r>
          <a:endParaRPr lang="es-ES" sz="90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76832" y="756258"/>
        <a:ext cx="442205" cy="442205"/>
      </dsp:txXfrm>
    </dsp:sp>
    <dsp:sp modelId="{CB405CFA-84A5-4CB7-9BE1-92FF801C92C9}">
      <dsp:nvSpPr>
        <dsp:cNvPr id="0" name=""/>
        <dsp:cNvSpPr/>
      </dsp:nvSpPr>
      <dsp:spPr>
        <a:xfrm rot="8100000">
          <a:off x="1886029" y="1200565"/>
          <a:ext cx="166340" cy="211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90432"/>
            <a:satOff val="-209"/>
            <a:lumOff val="66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 dirty="0"/>
        </a:p>
      </dsp:txBody>
      <dsp:txXfrm rot="10800000">
        <a:off x="1928623" y="1225134"/>
        <a:ext cx="116438" cy="126638"/>
      </dsp:txXfrm>
    </dsp:sp>
    <dsp:sp modelId="{473C2180-8DE4-467A-8538-0BA29DA72E90}">
      <dsp:nvSpPr>
        <dsp:cNvPr id="0" name=""/>
        <dsp:cNvSpPr/>
      </dsp:nvSpPr>
      <dsp:spPr>
        <a:xfrm>
          <a:off x="1321120" y="1328804"/>
          <a:ext cx="625371" cy="625371"/>
        </a:xfrm>
        <a:prstGeom prst="ellipse">
          <a:avLst/>
        </a:prstGeom>
        <a:solidFill>
          <a:srgbClr val="9828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10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1050" b="1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Review</a:t>
          </a:r>
          <a:endParaRPr lang="es-ES" sz="100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12703" y="1420387"/>
        <a:ext cx="442205" cy="442205"/>
      </dsp:txXfrm>
    </dsp:sp>
    <dsp:sp modelId="{7BAD1B2E-AA79-486D-BC5E-DD830CB1C544}">
      <dsp:nvSpPr>
        <dsp:cNvPr id="0" name=""/>
        <dsp:cNvSpPr/>
      </dsp:nvSpPr>
      <dsp:spPr>
        <a:xfrm rot="13500000">
          <a:off x="1256971" y="1227006"/>
          <a:ext cx="135766" cy="211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80863"/>
            <a:satOff val="-417"/>
            <a:lumOff val="132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800" kern="1200"/>
        </a:p>
      </dsp:txBody>
      <dsp:txXfrm rot="10800000">
        <a:off x="1291736" y="1283618"/>
        <a:ext cx="95036" cy="126638"/>
      </dsp:txXfrm>
    </dsp:sp>
    <dsp:sp modelId="{464D78E9-0FCE-4B83-93F9-7AF9C4F439A8}">
      <dsp:nvSpPr>
        <dsp:cNvPr id="0" name=""/>
        <dsp:cNvSpPr/>
      </dsp:nvSpPr>
      <dsp:spPr>
        <a:xfrm>
          <a:off x="599303" y="606988"/>
          <a:ext cx="740745" cy="740745"/>
        </a:xfrm>
        <a:prstGeom prst="ellipse">
          <a:avLst/>
        </a:prstGeom>
        <a:solidFill>
          <a:srgbClr val="9828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700" b="1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Retrospective</a:t>
          </a:r>
          <a:endParaRPr lang="es-ES" sz="80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07783" y="715468"/>
        <a:ext cx="523785" cy="523785"/>
      </dsp:txXfrm>
    </dsp:sp>
    <dsp:sp modelId="{AF490767-C027-46AD-A4DF-5EA71FD71EFA}">
      <dsp:nvSpPr>
        <dsp:cNvPr id="0" name=""/>
        <dsp:cNvSpPr/>
      </dsp:nvSpPr>
      <dsp:spPr>
        <a:xfrm rot="18900000">
          <a:off x="1251537" y="522086"/>
          <a:ext cx="135766" cy="211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71295"/>
            <a:satOff val="-626"/>
            <a:lumOff val="198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1257502" y="578698"/>
        <a:ext cx="95036" cy="1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0" y="484218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20" y="1183959"/>
            <a:ext cx="3415752" cy="31971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3/03/2019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7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506547" y="1183961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16115" y="1183961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4" y="4590470"/>
            <a:ext cx="1050541" cy="3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75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2613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4427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7303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92781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7921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7105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738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2016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63159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83287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0057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54" y="151738"/>
            <a:ext cx="4577675" cy="1395632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332184" y="1573179"/>
            <a:ext cx="415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>
                <a:solidFill>
                  <a:srgbClr val="26478D"/>
                </a:solidFill>
                <a:latin typeface="Arial" panose="020B0604020202020204"/>
                <a:cs typeface="Arial" panose="020B0604020202020204"/>
              </a:rPr>
              <a:t> Thanks.</a:t>
            </a:r>
            <a:endParaRPr lang="en-US" sz="2400" noProof="0" dirty="0">
              <a:solidFill>
                <a:srgbClr val="26478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2183" y="2154713"/>
            <a:ext cx="4179987" cy="572633"/>
          </a:xfrm>
        </p:spPr>
        <p:txBody>
          <a:bodyPr>
            <a:normAutofit/>
          </a:bodyPr>
          <a:lstStyle>
            <a:lvl1pPr marL="0" marR="0" indent="0" algn="l" defTabSz="685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pPr marL="0" marR="0" lvl="0" indent="0" algn="l" defTabSz="685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S_tradnl" sz="1200" b="0" i="0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Presentado por </a:t>
            </a:r>
            <a:r>
              <a:rPr kumimoji="0" lang="es-ES_tradn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Xxxx</a:t>
            </a: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s-ES_tradn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Xxxxxx</a:t>
            </a: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, Arial regular, 12 pts.</a:t>
            </a:r>
          </a:p>
          <a:p>
            <a:pPr marL="0" marR="0" lvl="0" indent="0" algn="l" defTabSz="685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Día/Mes/Año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5" y="3796886"/>
            <a:ext cx="2278301" cy="73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855A-BA0E-400D-A28E-AE035F2EE608}" type="datetimeFigureOut">
              <a:rPr lang="es-CO" smtClean="0"/>
              <a:t>3/03/2019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08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0.svg"/><Relationship Id="rId26" Type="http://schemas.openxmlformats.org/officeDocument/2006/relationships/image" Target="../media/image38.svg"/><Relationship Id="rId3" Type="http://schemas.openxmlformats.org/officeDocument/2006/relationships/image" Target="../media/image28.png"/><Relationship Id="rId21" Type="http://schemas.openxmlformats.org/officeDocument/2006/relationships/image" Target="../media/image37.png"/><Relationship Id="rId34" Type="http://schemas.openxmlformats.org/officeDocument/2006/relationships/image" Target="../media/image46.svg"/><Relationship Id="rId7" Type="http://schemas.openxmlformats.org/officeDocument/2006/relationships/image" Target="../media/image30.png"/><Relationship Id="rId12" Type="http://schemas.openxmlformats.org/officeDocument/2006/relationships/image" Target="../media/image24.sv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33" Type="http://schemas.openxmlformats.org/officeDocument/2006/relationships/image" Target="../media/image43.png"/><Relationship Id="rId2" Type="http://schemas.openxmlformats.org/officeDocument/2006/relationships/image" Target="../media/image27.png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11" Type="http://schemas.openxmlformats.org/officeDocument/2006/relationships/image" Target="../media/image32.png"/><Relationship Id="rId24" Type="http://schemas.openxmlformats.org/officeDocument/2006/relationships/image" Target="../media/image36.svg"/><Relationship Id="rId32" Type="http://schemas.openxmlformats.org/officeDocument/2006/relationships/image" Target="../media/image44.sv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28" Type="http://schemas.openxmlformats.org/officeDocument/2006/relationships/image" Target="../media/image40.svg"/><Relationship Id="rId10" Type="http://schemas.openxmlformats.org/officeDocument/2006/relationships/image" Target="../media/image22.svg"/><Relationship Id="rId19" Type="http://schemas.openxmlformats.org/officeDocument/2006/relationships/image" Target="../media/image36.png"/><Relationship Id="rId31" Type="http://schemas.openxmlformats.org/officeDocument/2006/relationships/image" Target="../media/image42.png"/><Relationship Id="rId4" Type="http://schemas.openxmlformats.org/officeDocument/2006/relationships/image" Target="../media/image16.svg"/><Relationship Id="rId9" Type="http://schemas.openxmlformats.org/officeDocument/2006/relationships/image" Target="../media/image3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Relationship Id="rId27" Type="http://schemas.openxmlformats.org/officeDocument/2006/relationships/image" Target="../media/image40.png"/><Relationship Id="rId30" Type="http://schemas.openxmlformats.org/officeDocument/2006/relationships/image" Target="../media/image42.svg"/><Relationship Id="rId8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slide" Target="slide20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7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slide" Target="slide19.xml"/><Relationship Id="rId4" Type="http://schemas.openxmlformats.org/officeDocument/2006/relationships/slide" Target="slide18.xml"/><Relationship Id="rId9" Type="http://schemas.openxmlformats.org/officeDocument/2006/relationships/image" Target="../media/image47.png"/><Relationship Id="rId14" Type="http://schemas.openxmlformats.org/officeDocument/2006/relationships/slide" Target="slide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997917" y="3823023"/>
            <a:ext cx="5148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</a:t>
            </a:r>
            <a:r>
              <a:rPr lang="es-ES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Agile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586313" y="1376120"/>
            <a:ext cx="7678881" cy="203132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just" defTabSz="914400">
              <a:defRPr/>
            </a:pPr>
            <a:r>
              <a:rPr lang="es-CO" sz="14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"Ahora estamos todos en el negocio del Software"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Independientemente del servicio o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producto que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proporcionemos. Esto nos obliga a re-organizar como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estructuramos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y gestionamos nuestras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organizaciones [...] </a:t>
            </a:r>
          </a:p>
          <a:p>
            <a:pPr lvl="0" algn="just" defTabSz="914400">
              <a:defRPr/>
            </a:pPr>
            <a:r>
              <a:rPr lang="es-CO" sz="1400" b="1" dirty="0" smtClean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Las </a:t>
            </a:r>
            <a:r>
              <a:rPr lang="es-CO" sz="14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decisiones se deben tomar </a:t>
            </a:r>
            <a:r>
              <a:rPr lang="es-CO" sz="1400" b="1" dirty="0" smtClean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rápidamente </a:t>
            </a:r>
            <a:r>
              <a:rPr lang="es-CO" sz="14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- las direcciones cambian de la noche a la </a:t>
            </a:r>
            <a:r>
              <a:rPr lang="es-CO" sz="1400" b="1" dirty="0" smtClean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mañana</a:t>
            </a:r>
            <a:r>
              <a:rPr lang="es-CO" sz="1400" dirty="0" smtClean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para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poder dar soporte a esta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optimización rápida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iterativa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 nuestros productos, </a:t>
            </a:r>
          </a:p>
          <a:p>
            <a:pPr lvl="0" algn="just" defTabSz="914400">
              <a:defRPr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organización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que financia,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gestionan,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provee y que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lideran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 nuestras personas deben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mostrar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el mismo nivel de agilidad.</a:t>
            </a:r>
          </a:p>
          <a:p>
            <a:pPr lvl="0" algn="just" defTabSz="914400">
              <a:defRPr/>
            </a:pP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frase </a:t>
            </a:r>
            <a:r>
              <a:rPr lang="es-CO" sz="1400" b="1" dirty="0" smtClean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"Así </a:t>
            </a:r>
            <a:r>
              <a:rPr lang="es-CO" sz="14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es que se ha hecho siempre"</a:t>
            </a:r>
            <a:r>
              <a:rPr lang="es-CO" sz="1400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es algo que pone a la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gestión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 la empresa en conflicto directo con la capacidad de </a:t>
            </a:r>
            <a:r>
              <a:rPr lang="es-CO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ejecución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 sus equipos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6003889" y="144910"/>
            <a:ext cx="2797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400" b="1" dirty="0" smtClean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Organización 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Á</a:t>
            </a:r>
            <a:r>
              <a:rPr lang="es-CO" sz="2400" b="1" dirty="0" smtClean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gil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83787" y="4287901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dirty="0">
                <a:latin typeface="Arial" panose="020B0604020202020204" pitchFamily="34" charset="0"/>
                <a:cs typeface="Arial" panose="020B0604020202020204" pitchFamily="34" charset="0"/>
              </a:rPr>
              <a:t>Jeff </a:t>
            </a:r>
            <a:r>
              <a:rPr lang="es-CO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Gothelf</a:t>
            </a:r>
            <a:r>
              <a:rPr lang="es-CO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– Harvard Business </a:t>
            </a:r>
            <a:r>
              <a:rPr lang="es-CO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83787" y="4558314"/>
            <a:ext cx="46139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https://hbr.org/2014/11/bring-agile-to-the-whole-organization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89" y="3911741"/>
            <a:ext cx="990639" cy="99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4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4E71E3A6-D08F-4DED-ACDD-BB6C5E4D5567}"/>
              </a:ext>
            </a:extLst>
          </p:cNvPr>
          <p:cNvGrpSpPr/>
          <p:nvPr/>
        </p:nvGrpSpPr>
        <p:grpSpPr>
          <a:xfrm>
            <a:off x="2397217" y="654908"/>
            <a:ext cx="4374280" cy="4337214"/>
            <a:chOff x="2397217" y="654908"/>
            <a:chExt cx="4374280" cy="4337214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8B11B6B9-151D-494A-B76D-13994CDE128D}"/>
                </a:ext>
              </a:extLst>
            </p:cNvPr>
            <p:cNvSpPr/>
            <p:nvPr/>
          </p:nvSpPr>
          <p:spPr>
            <a:xfrm>
              <a:off x="2397217" y="654908"/>
              <a:ext cx="4374280" cy="4337214"/>
            </a:xfrm>
            <a:prstGeom prst="ellipse">
              <a:avLst/>
            </a:prstGeom>
            <a:noFill/>
            <a:ln w="38100" cap="flat" cmpd="sng" algn="ctr">
              <a:solidFill>
                <a:srgbClr val="E83B9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157A14D-F495-4E81-BB6A-AE05803A6ED1}"/>
                </a:ext>
              </a:extLst>
            </p:cNvPr>
            <p:cNvCxnSpPr>
              <a:cxnSpLocks/>
              <a:stCxn id="2" idx="0"/>
              <a:endCxn id="2" idx="4"/>
            </p:cNvCxnSpPr>
            <p:nvPr/>
          </p:nvCxnSpPr>
          <p:spPr>
            <a:xfrm>
              <a:off x="4584357" y="654908"/>
              <a:ext cx="0" cy="4337214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4AB279A-D674-46C8-ACA7-DA0DAB51C4FB}"/>
                </a:ext>
              </a:extLst>
            </p:cNvPr>
            <p:cNvCxnSpPr>
              <a:cxnSpLocks/>
              <a:stCxn id="2" idx="2"/>
              <a:endCxn id="2" idx="6"/>
            </p:cNvCxnSpPr>
            <p:nvPr/>
          </p:nvCxnSpPr>
          <p:spPr>
            <a:xfrm>
              <a:off x="2397217" y="2823515"/>
              <a:ext cx="4374280" cy="0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4601B-E4B2-4A8F-BE4F-A37A6B377970}"/>
              </a:ext>
            </a:extLst>
          </p:cNvPr>
          <p:cNvSpPr txBox="1"/>
          <p:nvPr/>
        </p:nvSpPr>
        <p:spPr>
          <a:xfrm>
            <a:off x="2833293" y="1197906"/>
            <a:ext cx="1687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Entrega Temprana y continua de producto con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VALOR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7F2D8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144303" y="4592012"/>
            <a:ext cx="293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Corazón de la Agilidad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47F956-99C9-433F-9338-38A0D5D56FD2}"/>
              </a:ext>
            </a:extLst>
          </p:cNvPr>
          <p:cNvSpPr txBox="1"/>
          <p:nvPr/>
        </p:nvSpPr>
        <p:spPr>
          <a:xfrm>
            <a:off x="4686228" y="1641379"/>
            <a:ext cx="168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Adaptación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&amp;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1B5856-C3BF-4E95-82A5-B84C42F77978}"/>
              </a:ext>
            </a:extLst>
          </p:cNvPr>
          <p:cNvSpPr txBox="1"/>
          <p:nvPr/>
        </p:nvSpPr>
        <p:spPr>
          <a:xfrm>
            <a:off x="2731422" y="3341129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Equipo Alto Rendimiento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7F2D8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0B38BB-590D-462A-9369-16686DFB332F}"/>
              </a:ext>
            </a:extLst>
          </p:cNvPr>
          <p:cNvSpPr txBox="1"/>
          <p:nvPr/>
        </p:nvSpPr>
        <p:spPr>
          <a:xfrm>
            <a:off x="4622378" y="3341128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Mejora Continua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7F2D8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6003889" y="144910"/>
            <a:ext cx="2837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Qué es la Agilidad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335691" y="960429"/>
            <a:ext cx="4067252" cy="3035719"/>
            <a:chOff x="335691" y="960429"/>
            <a:chExt cx="4067252" cy="3035719"/>
          </a:xfrm>
        </p:grpSpPr>
        <p:sp>
          <p:nvSpPr>
            <p:cNvPr id="5" name="Rectángulo 4"/>
            <p:cNvSpPr/>
            <p:nvPr/>
          </p:nvSpPr>
          <p:spPr>
            <a:xfrm>
              <a:off x="508928" y="960429"/>
              <a:ext cx="38940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s-CO" sz="2400" b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reto es pasar de esto...</a:t>
              </a:r>
              <a:endPara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/>
            <a:srcRect l="10735" t="4737" r="12430" b="6431"/>
            <a:stretch/>
          </p:blipFill>
          <p:spPr>
            <a:xfrm>
              <a:off x="335691" y="1422093"/>
              <a:ext cx="3960084" cy="2574055"/>
            </a:xfrm>
            <a:prstGeom prst="rect">
              <a:avLst/>
            </a:prstGeom>
          </p:spPr>
        </p:pic>
      </p:grpSp>
      <p:grpSp>
        <p:nvGrpSpPr>
          <p:cNvPr id="7" name="Grupo 6"/>
          <p:cNvGrpSpPr/>
          <p:nvPr/>
        </p:nvGrpSpPr>
        <p:grpSpPr>
          <a:xfrm>
            <a:off x="4731658" y="1327131"/>
            <a:ext cx="4099516" cy="3181820"/>
            <a:chOff x="4731658" y="1327131"/>
            <a:chExt cx="4099516" cy="3181820"/>
          </a:xfrm>
        </p:grpSpPr>
        <p:sp>
          <p:nvSpPr>
            <p:cNvPr id="3" name="Rectángulo 2"/>
            <p:cNvSpPr/>
            <p:nvPr/>
          </p:nvSpPr>
          <p:spPr>
            <a:xfrm>
              <a:off x="4731658" y="1327131"/>
              <a:ext cx="15167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2400" b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... a esto: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4"/>
            <a:srcRect l="10656" t="6419" r="12024" b="7039"/>
            <a:stretch/>
          </p:blipFill>
          <p:spPr>
            <a:xfrm>
              <a:off x="4731658" y="1929147"/>
              <a:ext cx="4099516" cy="2579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08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880866" y="2053147"/>
            <a:ext cx="5057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600" b="1" dirty="0" smtClean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de Monedas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3E13B678-B503-4702-B81C-4BC849EF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210" y="1638129"/>
            <a:ext cx="6534799" cy="994172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rgbClr val="E83B9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Marco Safe - Experian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5B6CCCE-EFC3-40EB-A35F-BDCA0030C00E}"/>
              </a:ext>
            </a:extLst>
          </p:cNvPr>
          <p:cNvCxnSpPr>
            <a:cxnSpLocks/>
          </p:cNvCxnSpPr>
          <p:nvPr/>
        </p:nvCxnSpPr>
        <p:spPr>
          <a:xfrm>
            <a:off x="520997" y="2449182"/>
            <a:ext cx="79629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4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49791" y="176567"/>
            <a:ext cx="7886700" cy="526892"/>
          </a:xfrm>
        </p:spPr>
        <p:txBody>
          <a:bodyPr>
            <a:normAutofit/>
          </a:bodyPr>
          <a:lstStyle/>
          <a:p>
            <a:r>
              <a:rPr lang="es-ES" sz="2400" b="1" dirty="0" smtClean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CO" sz="2400" b="1" dirty="0">
              <a:solidFill>
                <a:srgbClr val="AD1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05042" y="795550"/>
            <a:ext cx="708450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altLang="en-US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es un marco de trabajo de escalado ágil a nivel corporación,  basado en practicas lean y Ágil, permite  que las organizaciones a través de la definición de un conjunto de  buenas practicas y flujos de trabajo, puedan escalar sus practicas agiles desde los equipos operativos hasta la alta gerencia.</a:t>
            </a:r>
            <a:endParaRPr lang="es-ES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>
              <a:buFontTx/>
              <a:buAutoNum type="arabicPeriod"/>
            </a:pPr>
            <a:endParaRPr lang="es-ES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420619" y="68471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0" y="4981917"/>
            <a:ext cx="80342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www.consultec.es</a:t>
            </a:r>
          </a:p>
        </p:txBody>
      </p:sp>
      <p:pic>
        <p:nvPicPr>
          <p:cNvPr id="9" name="Marcador de posición de contenid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394" y="3488770"/>
            <a:ext cx="2471738" cy="921544"/>
          </a:xfrm>
          <a:prstGeom prst="rect">
            <a:avLst/>
          </a:prstGeom>
        </p:spPr>
      </p:pic>
      <p:pic>
        <p:nvPicPr>
          <p:cNvPr id="10" name="Marcador de posición de conteni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42344" y="1885190"/>
            <a:ext cx="6209193" cy="318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4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400" b="1" dirty="0" smtClean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</a:t>
            </a:r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</a:t>
            </a:r>
          </a:p>
        </p:txBody>
      </p:sp>
      <p:cxnSp>
        <p:nvCxnSpPr>
          <p:cNvPr id="3" name="Conector recto 2"/>
          <p:cNvCxnSpPr/>
          <p:nvPr/>
        </p:nvCxnSpPr>
        <p:spPr>
          <a:xfrm>
            <a:off x="484464" y="1031846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0" y="4981917"/>
            <a:ext cx="80342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www.consultec.es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710565" y="1268254"/>
            <a:ext cx="72385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altLang="en-US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</a:t>
            </a:r>
            <a:r>
              <a:rPr lang="es-ES" altLang="en-US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basa principalmente en dos pensamientos: Lean y ágil. Por esta razón adopta los valores base de estos dos cuerpos de conocimiento.</a:t>
            </a:r>
          </a:p>
        </p:txBody>
      </p:sp>
      <p:pic>
        <p:nvPicPr>
          <p:cNvPr id="11" name="Marcador de posición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638" y="1869758"/>
            <a:ext cx="5316379" cy="29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3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lamada rectangular redondeada 42"/>
          <p:cNvSpPr/>
          <p:nvPr/>
        </p:nvSpPr>
        <p:spPr>
          <a:xfrm>
            <a:off x="6165120" y="446737"/>
            <a:ext cx="2721484" cy="951216"/>
          </a:xfrm>
          <a:prstGeom prst="wedgeRoundRectCallout">
            <a:avLst>
              <a:gd name="adj1" fmla="val 19813"/>
              <a:gd name="adj2" fmla="val 86173"/>
              <a:gd name="adj3" fmla="val 16667"/>
            </a:avLst>
          </a:prstGeom>
          <a:solidFill>
            <a:srgbClr val="668BD5"/>
          </a:solidFill>
          <a:ln>
            <a:solidFill>
              <a:srgbClr val="668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13" dirty="0"/>
              <a:t>Todos </a:t>
            </a:r>
            <a:r>
              <a:rPr lang="es-ES" sz="1013" dirty="0"/>
              <a:t>trabajan sobre valores y guiados por los Principios Ágiles</a:t>
            </a:r>
            <a:endParaRPr lang="es-CO" sz="1013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85" y="1876347"/>
            <a:ext cx="2674034" cy="2445727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3D9F2B2-C82F-4D2D-9C40-E3CCDC1822A9}"/>
              </a:ext>
            </a:extLst>
          </p:cNvPr>
          <p:cNvGrpSpPr/>
          <p:nvPr/>
        </p:nvGrpSpPr>
        <p:grpSpPr>
          <a:xfrm>
            <a:off x="456874" y="238505"/>
            <a:ext cx="4318134" cy="2614425"/>
            <a:chOff x="592795" y="1297768"/>
            <a:chExt cx="5757512" cy="34859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EB8D068-4D0E-4F30-B2AC-AF2877E8D441}"/>
                </a:ext>
              </a:extLst>
            </p:cNvPr>
            <p:cNvSpPr/>
            <p:nvPr/>
          </p:nvSpPr>
          <p:spPr>
            <a:xfrm>
              <a:off x="592795" y="1297768"/>
              <a:ext cx="5688862" cy="348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013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617B91-B100-4005-9B05-1A6D337669E5}"/>
                </a:ext>
              </a:extLst>
            </p:cNvPr>
            <p:cNvSpPr txBox="1">
              <a:spLocks/>
            </p:cNvSpPr>
            <p:nvPr/>
          </p:nvSpPr>
          <p:spPr>
            <a:xfrm>
              <a:off x="592795" y="1417015"/>
              <a:ext cx="734040" cy="3289380"/>
            </a:xfrm>
            <a:prstGeom prst="rect">
              <a:avLst/>
            </a:prstGeom>
          </p:spPr>
          <p:txBody>
            <a:bodyPr vert="vert270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914355"/>
              <a:r>
                <a:rPr lang="es-ES" sz="135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 ágiles</a:t>
              </a:r>
              <a:endParaRPr lang="en-US" sz="12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12AAF3C1-49C0-4679-9965-98AE38A3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862618" y="1636418"/>
              <a:ext cx="795528" cy="81963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41A646C-000B-4B71-8409-81030D9FB683}"/>
                </a:ext>
              </a:extLst>
            </p:cNvPr>
            <p:cNvSpPr/>
            <p:nvPr/>
          </p:nvSpPr>
          <p:spPr>
            <a:xfrm>
              <a:off x="636174" y="2454471"/>
              <a:ext cx="338287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Individuos e interacciones</a:t>
              </a:r>
            </a:p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procesos y herramientas</a:t>
              </a:r>
              <a:endParaRPr lang="es-CO" sz="1013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9A8A5E0-120C-4387-B86B-3C30875A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377221" y="1711849"/>
              <a:ext cx="795528" cy="67727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761BCA0-A27B-455E-8FB4-5028C0E57900}"/>
                </a:ext>
              </a:extLst>
            </p:cNvPr>
            <p:cNvSpPr/>
            <p:nvPr/>
          </p:nvSpPr>
          <p:spPr>
            <a:xfrm>
              <a:off x="3199662" y="2464299"/>
              <a:ext cx="315064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Productos funcionando </a:t>
              </a:r>
            </a:p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documentación extensiva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A1560A2B-3A69-4C60-94AA-2F1B0057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757477" y="3198674"/>
              <a:ext cx="976440" cy="65096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A891952-DDE9-4636-B2B4-6914344440C6}"/>
                </a:ext>
              </a:extLst>
            </p:cNvPr>
            <p:cNvSpPr/>
            <p:nvPr/>
          </p:nvSpPr>
          <p:spPr>
            <a:xfrm>
              <a:off x="752288" y="3777361"/>
              <a:ext cx="3150645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 entre áreas</a:t>
              </a:r>
            </a:p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negociación contractual</a:t>
              </a:r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3A611537-62DF-4FDD-AA71-642E3A18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4436972" y="3115163"/>
              <a:ext cx="735777" cy="6621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7730224-60FB-4888-98A2-9DF001B2AAFF}"/>
                </a:ext>
              </a:extLst>
            </p:cNvPr>
            <p:cNvSpPr/>
            <p:nvPr/>
          </p:nvSpPr>
          <p:spPr>
            <a:xfrm>
              <a:off x="3345652" y="3894383"/>
              <a:ext cx="291841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Respuesta ante el cambio</a:t>
              </a:r>
            </a:p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seguir un plan.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8AD8FFEC-0D34-4706-BD13-50A5AD591FDE}"/>
              </a:ext>
            </a:extLst>
          </p:cNvPr>
          <p:cNvGrpSpPr/>
          <p:nvPr/>
        </p:nvGrpSpPr>
        <p:grpSpPr>
          <a:xfrm>
            <a:off x="386549" y="2923985"/>
            <a:ext cx="5916131" cy="2085269"/>
            <a:chOff x="373322" y="3780659"/>
            <a:chExt cx="7888175" cy="2780358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31201B93-AAB7-4CD7-B168-4829D00A1961}"/>
                </a:ext>
              </a:extLst>
            </p:cNvPr>
            <p:cNvSpPr/>
            <p:nvPr/>
          </p:nvSpPr>
          <p:spPr>
            <a:xfrm>
              <a:off x="373322" y="3780659"/>
              <a:ext cx="7888175" cy="27803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013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B97BB1B2-30A5-4E37-854B-582B691E6EBE}"/>
                </a:ext>
              </a:extLst>
            </p:cNvPr>
            <p:cNvGrpSpPr/>
            <p:nvPr/>
          </p:nvGrpSpPr>
          <p:grpSpPr>
            <a:xfrm>
              <a:off x="1003026" y="3865900"/>
              <a:ext cx="7075057" cy="2547625"/>
              <a:chOff x="698512" y="1719861"/>
              <a:chExt cx="7075057" cy="2547625"/>
            </a:xfrm>
          </p:grpSpPr>
          <p:pic>
            <p:nvPicPr>
              <p:cNvPr id="45" name="Gráfico 44">
                <a:extLst>
                  <a:ext uri="{FF2B5EF4-FFF2-40B4-BE49-F238E27FC236}">
                    <a16:creationId xmlns:a16="http://schemas.microsoft.com/office/drawing/2014/main" id="{1435C9FA-4F21-4C4D-9398-385C1F6E4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93085" y="1789860"/>
                <a:ext cx="674554" cy="626147"/>
              </a:xfrm>
              <a:prstGeom prst="rect">
                <a:avLst/>
              </a:prstGeom>
            </p:spPr>
          </p:pic>
          <p:pic>
            <p:nvPicPr>
              <p:cNvPr id="46" name="Gráfico 45">
                <a:extLst>
                  <a:ext uri="{FF2B5EF4-FFF2-40B4-BE49-F238E27FC236}">
                    <a16:creationId xmlns:a16="http://schemas.microsoft.com/office/drawing/2014/main" id="{6305F4BE-E529-4484-80F5-1420E8FED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2450501" y="1845429"/>
                <a:ext cx="714681" cy="536011"/>
              </a:xfrm>
              <a:prstGeom prst="rect">
                <a:avLst/>
              </a:prstGeom>
            </p:spPr>
          </p:pic>
          <p:pic>
            <p:nvPicPr>
              <p:cNvPr id="47" name="Gráfico 46">
                <a:extLst>
                  <a:ext uri="{FF2B5EF4-FFF2-40B4-BE49-F238E27FC236}">
                    <a16:creationId xmlns:a16="http://schemas.microsoft.com/office/drawing/2014/main" id="{C0FD6146-C93B-461F-AC0B-831F742DD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49684" y="1719861"/>
                <a:ext cx="737175" cy="683730"/>
              </a:xfrm>
              <a:prstGeom prst="rect">
                <a:avLst/>
              </a:prstGeom>
            </p:spPr>
          </p:pic>
          <p:pic>
            <p:nvPicPr>
              <p:cNvPr id="48" name="Gráfico 47">
                <a:extLst>
                  <a:ext uri="{FF2B5EF4-FFF2-40B4-BE49-F238E27FC236}">
                    <a16:creationId xmlns:a16="http://schemas.microsoft.com/office/drawing/2014/main" id="{F3DCC34D-EFE4-453D-AB86-E8A0D416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xmlns="" r:embed="rId18"/>
                  </a:ext>
                </a:extLst>
              </a:blip>
              <a:stretch>
                <a:fillRect/>
              </a:stretch>
            </p:blipFill>
            <p:spPr>
              <a:xfrm>
                <a:off x="4656413" y="1816801"/>
                <a:ext cx="522919" cy="522919"/>
              </a:xfrm>
              <a:prstGeom prst="rect">
                <a:avLst/>
              </a:prstGeom>
            </p:spPr>
          </p:pic>
          <p:pic>
            <p:nvPicPr>
              <p:cNvPr id="49" name="Gráfico 48">
                <a:extLst>
                  <a:ext uri="{FF2B5EF4-FFF2-40B4-BE49-F238E27FC236}">
                    <a16:creationId xmlns:a16="http://schemas.microsoft.com/office/drawing/2014/main" id="{2443F6E5-4648-4605-BF33-18686AF04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xmlns="" r:embed="rId20"/>
                  </a:ext>
                </a:extLst>
              </a:blip>
              <a:stretch>
                <a:fillRect/>
              </a:stretch>
            </p:blipFill>
            <p:spPr>
              <a:xfrm>
                <a:off x="5721684" y="1783738"/>
                <a:ext cx="587542" cy="587542"/>
              </a:xfrm>
              <a:prstGeom prst="rect">
                <a:avLst/>
              </a:prstGeom>
            </p:spPr>
          </p:pic>
          <p:pic>
            <p:nvPicPr>
              <p:cNvPr id="50" name="Gráfico 49">
                <a:extLst>
                  <a:ext uri="{FF2B5EF4-FFF2-40B4-BE49-F238E27FC236}">
                    <a16:creationId xmlns:a16="http://schemas.microsoft.com/office/drawing/2014/main" id="{1750A9F5-0957-4995-9521-A6227F206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p:blipFill>
            <p:spPr>
              <a:xfrm>
                <a:off x="6915004" y="1950081"/>
                <a:ext cx="490760" cy="490760"/>
              </a:xfrm>
              <a:prstGeom prst="rect">
                <a:avLst/>
              </a:prstGeom>
            </p:spPr>
          </p:pic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DE7A1433-18C9-4385-A4E6-1E53230A0C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367" y="2354647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Satisfacción</a:t>
                </a:r>
              </a:p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Del cliente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F7F7236D-7E95-4DFC-BC44-C489006F6F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3889" y="2333596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825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 cambios son bienvenidos</a:t>
                </a:r>
                <a:endParaRPr lang="en-US" sz="825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91ED74D1-2936-45ED-9D9D-D4E239D40F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2196" y="2333596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Entrega frecuente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939E7C78-20DB-4A6F-9567-086C2DB62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6799" y="2293841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Trabajo colaborativo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4BDF24FD-7CB8-42D8-90E5-CBD05FE6F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999" y="2347218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Equipos Motivados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AD4ED3D0-39DA-4899-B030-AF351CA60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8052" y="2354647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825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Comunicación cara a cara</a:t>
                </a:r>
                <a:endParaRPr lang="en-US" sz="825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7" name="Gráfico 56">
                <a:extLst>
                  <a:ext uri="{FF2B5EF4-FFF2-40B4-BE49-F238E27FC236}">
                    <a16:creationId xmlns:a16="http://schemas.microsoft.com/office/drawing/2014/main" id="{8EDCEA23-1EBA-4ADC-9305-EE341EE41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71989" y="2960073"/>
                <a:ext cx="601614" cy="601613"/>
              </a:xfrm>
              <a:prstGeom prst="rect">
                <a:avLst/>
              </a:prstGeom>
            </p:spPr>
          </p:pic>
          <p:pic>
            <p:nvPicPr>
              <p:cNvPr id="58" name="Gráfico 57">
                <a:extLst>
                  <a:ext uri="{FF2B5EF4-FFF2-40B4-BE49-F238E27FC236}">
                    <a16:creationId xmlns:a16="http://schemas.microsoft.com/office/drawing/2014/main" id="{D5D2690C-DFDF-4CBE-8D20-DD16DAABA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tretch>
                <a:fillRect/>
              </a:stretch>
            </p:blipFill>
            <p:spPr>
              <a:xfrm>
                <a:off x="1354404" y="3011579"/>
                <a:ext cx="616439" cy="616439"/>
              </a:xfrm>
              <a:prstGeom prst="rect">
                <a:avLst/>
              </a:prstGeom>
            </p:spPr>
          </p:pic>
          <p:pic>
            <p:nvPicPr>
              <p:cNvPr id="59" name="Gráfico 58">
                <a:extLst>
                  <a:ext uri="{FF2B5EF4-FFF2-40B4-BE49-F238E27FC236}">
                    <a16:creationId xmlns:a16="http://schemas.microsoft.com/office/drawing/2014/main" id="{C77192CD-C5E4-4783-8B3E-7A7BC3C69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xmlns="" r:embed="rId28"/>
                  </a:ext>
                </a:extLst>
              </a:blip>
              <a:stretch>
                <a:fillRect/>
              </a:stretch>
            </p:blipFill>
            <p:spPr>
              <a:xfrm>
                <a:off x="3405502" y="2969951"/>
                <a:ext cx="669336" cy="669336"/>
              </a:xfrm>
              <a:prstGeom prst="rect">
                <a:avLst/>
              </a:prstGeom>
            </p:spPr>
          </p:pic>
          <p:pic>
            <p:nvPicPr>
              <p:cNvPr id="60" name="Gráfico 59">
                <a:extLst>
                  <a:ext uri="{FF2B5EF4-FFF2-40B4-BE49-F238E27FC236}">
                    <a16:creationId xmlns:a16="http://schemas.microsoft.com/office/drawing/2014/main" id="{7D388B47-BE5D-4BEB-8260-AFB4F00E6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xmlns="" r:embed="rId30"/>
                  </a:ext>
                </a:extLst>
              </a:blip>
              <a:stretch>
                <a:fillRect/>
              </a:stretch>
            </p:blipFill>
            <p:spPr>
              <a:xfrm>
                <a:off x="4538135" y="3009238"/>
                <a:ext cx="619196" cy="619194"/>
              </a:xfrm>
              <a:prstGeom prst="rect">
                <a:avLst/>
              </a:prstGeom>
            </p:spPr>
          </p:pic>
          <p:pic>
            <p:nvPicPr>
              <p:cNvPr id="61" name="Gráfico 60">
                <a:extLst>
                  <a:ext uri="{FF2B5EF4-FFF2-40B4-BE49-F238E27FC236}">
                    <a16:creationId xmlns:a16="http://schemas.microsoft.com/office/drawing/2014/main" id="{4D3DB717-ED0A-4966-B7D2-0432EC5EF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xmlns="" r:embed="rId32"/>
                  </a:ext>
                </a:extLst>
              </a:blip>
              <a:stretch>
                <a:fillRect/>
              </a:stretch>
            </p:blipFill>
            <p:spPr>
              <a:xfrm>
                <a:off x="5701182" y="3113136"/>
                <a:ext cx="574997" cy="574997"/>
              </a:xfrm>
              <a:prstGeom prst="rect">
                <a:avLst/>
              </a:prstGeom>
            </p:spPr>
          </p:pic>
          <p:pic>
            <p:nvPicPr>
              <p:cNvPr id="62" name="Gráfico 61">
                <a:extLst>
                  <a:ext uri="{FF2B5EF4-FFF2-40B4-BE49-F238E27FC236}">
                    <a16:creationId xmlns:a16="http://schemas.microsoft.com/office/drawing/2014/main" id="{A706B908-D204-4F06-BEFA-1AB6E44DB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tretch>
                <a:fillRect/>
              </a:stretch>
            </p:blipFill>
            <p:spPr>
              <a:xfrm>
                <a:off x="6827802" y="3009238"/>
                <a:ext cx="593348" cy="593348"/>
              </a:xfrm>
              <a:prstGeom prst="rect">
                <a:avLst/>
              </a:prstGeom>
            </p:spPr>
          </p:pic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FBE2BD2E-3DD8-44B1-A148-2ADF57DE3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512" y="3627335"/>
                <a:ext cx="1844740" cy="5933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788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principal medida de progresos es producto funcionando</a:t>
                </a:r>
                <a:endParaRPr lang="en-US" sz="788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A1C26421-A5DA-4798-827E-25745B4F5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9268" y="3563229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Desarrollo sostenible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21B991B0-169F-461D-B6F0-865EF2FBC0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0347" y="3630673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Excelencia técnica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D797CA0A-038A-4DC3-AC1A-CDD6A7F458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0358" y="3627336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Simplicidad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B9EBCA20-CFB9-4DCA-851F-13DC58469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6967" y="3674139"/>
                <a:ext cx="1635375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Equipos auto-organizados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itle 1">
                <a:extLst>
                  <a:ext uri="{FF2B5EF4-FFF2-40B4-BE49-F238E27FC236}">
                    <a16:creationId xmlns:a16="http://schemas.microsoft.com/office/drawing/2014/main" id="{7058E161-4289-43E7-87ED-8C310EB165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8052" y="3609754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Continua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DB892D7E-352E-409B-B1C2-42E49DB87F35}"/>
                </a:ext>
              </a:extLst>
            </p:cNvPr>
            <p:cNvSpPr txBox="1">
              <a:spLocks/>
            </p:cNvSpPr>
            <p:nvPr/>
          </p:nvSpPr>
          <p:spPr>
            <a:xfrm>
              <a:off x="470057" y="3865899"/>
              <a:ext cx="734040" cy="2695118"/>
            </a:xfrm>
            <a:prstGeom prst="rect">
              <a:avLst/>
            </a:prstGeom>
          </p:spPr>
          <p:txBody>
            <a:bodyPr vert="vert270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914355"/>
              <a:r>
                <a:rPr lang="es-ES" sz="135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Principios ágiles</a:t>
              </a:r>
              <a:endParaRPr lang="en-US" sz="12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0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2887004"/>
            <a:ext cx="8543925" cy="19333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584750"/>
            <a:ext cx="8543925" cy="22136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9177" y="121329"/>
            <a:ext cx="7886700" cy="368239"/>
          </a:xfrm>
        </p:spPr>
        <p:txBody>
          <a:bodyPr>
            <a:normAutofit fontScale="90000"/>
          </a:bodyPr>
          <a:lstStyle/>
          <a:p>
            <a:r>
              <a:rPr lang="es-ES" sz="2400" b="1" dirty="0" smtClean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</a:t>
            </a:r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- Experian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227228" y="48956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hlinkClick r:id="" action="ppaction://noaction"/>
          </p:cNvPr>
          <p:cNvSpPr/>
          <p:nvPr/>
        </p:nvSpPr>
        <p:spPr>
          <a:xfrm>
            <a:off x="2402346" y="2115102"/>
            <a:ext cx="1046002" cy="36951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hlinkClick r:id="" action="ppaction://noaction"/>
          </p:cNvPr>
          <p:cNvSpPr/>
          <p:nvPr/>
        </p:nvSpPr>
        <p:spPr>
          <a:xfrm>
            <a:off x="3583624" y="1989208"/>
            <a:ext cx="326108" cy="236388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rot="5400000">
            <a:off x="4323238" y="2640991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4900673" y="1941094"/>
            <a:ext cx="126236" cy="2411994"/>
            <a:chOff x="6148328" y="2097669"/>
            <a:chExt cx="168315" cy="2897505"/>
          </a:xfrm>
        </p:grpSpPr>
        <p:cxnSp>
          <p:nvCxnSpPr>
            <p:cNvPr id="10" name="Conector recto 9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ipse 1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970373" y="1941094"/>
            <a:ext cx="126236" cy="2432762"/>
            <a:chOff x="6148328" y="2097669"/>
            <a:chExt cx="168315" cy="2897505"/>
          </a:xfrm>
        </p:grpSpPr>
        <p:cxnSp>
          <p:nvCxnSpPr>
            <p:cNvPr id="16" name="Conector recto 15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062039" y="1989208"/>
            <a:ext cx="126236" cy="2363880"/>
            <a:chOff x="6148328" y="2097669"/>
            <a:chExt cx="168315" cy="3151840"/>
          </a:xfrm>
        </p:grpSpPr>
        <p:cxnSp>
          <p:nvCxnSpPr>
            <p:cNvPr id="20" name="Conector recto 19"/>
            <p:cNvCxnSpPr/>
            <p:nvPr/>
          </p:nvCxnSpPr>
          <p:spPr>
            <a:xfrm flipV="1">
              <a:off x="6212827" y="2265528"/>
              <a:ext cx="19659" cy="29839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>
            <a:hlinkClick r:id="" action="ppaction://noaction"/>
          </p:cNvPr>
          <p:cNvSpPr/>
          <p:nvPr/>
        </p:nvSpPr>
        <p:spPr>
          <a:xfrm>
            <a:off x="7188275" y="3331736"/>
            <a:ext cx="1064364" cy="419302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hlinkClick r:id="" action="ppaction://noaction"/>
          </p:cNvPr>
          <p:cNvSpPr/>
          <p:nvPr/>
        </p:nvSpPr>
        <p:spPr>
          <a:xfrm>
            <a:off x="8352296" y="2662201"/>
            <a:ext cx="326108" cy="167252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583625" y="4462476"/>
            <a:ext cx="5111589" cy="253916"/>
            <a:chOff x="4778166" y="5556267"/>
            <a:chExt cx="6815452" cy="338555"/>
          </a:xfrm>
        </p:grpSpPr>
        <p:cxnSp>
          <p:nvCxnSpPr>
            <p:cNvPr id="24" name="Conector recto 23"/>
            <p:cNvCxnSpPr/>
            <p:nvPr/>
          </p:nvCxnSpPr>
          <p:spPr>
            <a:xfrm flipV="1">
              <a:off x="4778166" y="5710156"/>
              <a:ext cx="6793039" cy="2358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hlinkClick r:id="" action="ppaction://noaction"/>
            </p:cNvPr>
            <p:cNvSpPr txBox="1"/>
            <p:nvPr/>
          </p:nvSpPr>
          <p:spPr>
            <a:xfrm>
              <a:off x="7102102" y="5556267"/>
              <a:ext cx="2231808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(PI)</a:t>
              </a:r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4778166" y="5600612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593618" y="5562657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FB80CAF-DABA-4FCF-A992-35E3BDC708A7}"/>
              </a:ext>
            </a:extLst>
          </p:cNvPr>
          <p:cNvGrpSpPr/>
          <p:nvPr/>
        </p:nvGrpSpPr>
        <p:grpSpPr>
          <a:xfrm>
            <a:off x="3119043" y="673370"/>
            <a:ext cx="681230" cy="754063"/>
            <a:chOff x="7746317" y="2196412"/>
            <a:chExt cx="1737726" cy="2284865"/>
          </a:xfrm>
        </p:grpSpPr>
        <p:pic>
          <p:nvPicPr>
            <p:cNvPr id="33" name="Image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CCAFAD15-ED7F-418A-B79E-CDCB30A2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68" y="2196412"/>
              <a:ext cx="1297569" cy="129756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4DC43EC-CF41-4DD4-A29B-AACA20B4AD9E}"/>
                </a:ext>
              </a:extLst>
            </p:cNvPr>
            <p:cNvSpPr txBox="1"/>
            <p:nvPr/>
          </p:nvSpPr>
          <p:spPr>
            <a:xfrm>
              <a:off x="7746317" y="3502064"/>
              <a:ext cx="1737726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67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5E69CD9-9255-4CA7-BD64-6EF2CC27825A}"/>
              </a:ext>
            </a:extLst>
          </p:cNvPr>
          <p:cNvGrpSpPr/>
          <p:nvPr/>
        </p:nvGrpSpPr>
        <p:grpSpPr>
          <a:xfrm>
            <a:off x="523983" y="746023"/>
            <a:ext cx="626742" cy="752640"/>
            <a:chOff x="6180468" y="2192641"/>
            <a:chExt cx="1598735" cy="228055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D7B1DC-BF27-46CB-B77A-85A5D4DDB467}"/>
                </a:ext>
              </a:extLst>
            </p:cNvPr>
            <p:cNvSpPr txBox="1"/>
            <p:nvPr/>
          </p:nvSpPr>
          <p:spPr>
            <a:xfrm>
              <a:off x="6180468" y="3493982"/>
              <a:ext cx="1598735" cy="97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es-ES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Imagen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A3285D2C-6314-467A-8DDA-F4F95374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44" y="2192641"/>
              <a:ext cx="1297568" cy="129756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67F7FDC-F000-4ACB-AC36-D8112F8C094B}"/>
              </a:ext>
            </a:extLst>
          </p:cNvPr>
          <p:cNvGrpSpPr/>
          <p:nvPr/>
        </p:nvGrpSpPr>
        <p:grpSpPr>
          <a:xfrm>
            <a:off x="1091592" y="1408128"/>
            <a:ext cx="493339" cy="641238"/>
            <a:chOff x="4746340" y="2189534"/>
            <a:chExt cx="1278750" cy="194300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A671CCF-86F6-4B27-BC2A-1DE6383F5682}"/>
                </a:ext>
              </a:extLst>
            </p:cNvPr>
            <p:cNvSpPr txBox="1"/>
            <p:nvPr/>
          </p:nvSpPr>
          <p:spPr>
            <a:xfrm>
              <a:off x="4746340" y="3572982"/>
              <a:ext cx="1278750" cy="55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RTE</a:t>
              </a:r>
              <a:endParaRPr lang="es-CO" sz="6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Imagen 39">
              <a:hlinkClick r:id="rId6" action="ppaction://hlinksldjump"/>
              <a:extLst>
                <a:ext uri="{FF2B5EF4-FFF2-40B4-BE49-F238E27FC236}">
                  <a16:creationId xmlns:a16="http://schemas.microsoft.com/office/drawing/2014/main" id="{5E83EE02-D956-4657-8751-84271497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21" y="2189534"/>
              <a:ext cx="1037437" cy="1297568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B8AE34-1E36-41CC-A04F-F8EB5FD33D00}"/>
              </a:ext>
            </a:extLst>
          </p:cNvPr>
          <p:cNvGrpSpPr/>
          <p:nvPr/>
        </p:nvGrpSpPr>
        <p:grpSpPr>
          <a:xfrm>
            <a:off x="1424286" y="760788"/>
            <a:ext cx="794453" cy="717212"/>
            <a:chOff x="2824586" y="2209260"/>
            <a:chExt cx="2112357" cy="2173204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C8136B6-8D00-41D6-AB44-0E8946E6038A}"/>
                </a:ext>
              </a:extLst>
            </p:cNvPr>
            <p:cNvSpPr txBox="1"/>
            <p:nvPr/>
          </p:nvSpPr>
          <p:spPr>
            <a:xfrm>
              <a:off x="2824586" y="3403251"/>
              <a:ext cx="2112357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Imagen 42">
              <a:hlinkClick r:id="rId8" action="ppaction://hlinksldjump"/>
              <a:extLst>
                <a:ext uri="{FF2B5EF4-FFF2-40B4-BE49-F238E27FC236}">
                  <a16:creationId xmlns:a16="http://schemas.microsoft.com/office/drawing/2014/main" id="{92A11CFD-8DEE-4E45-9143-E7B221F7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01" y="2209260"/>
              <a:ext cx="1007364" cy="129757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B029F1-EA20-4DB9-A705-B78084CFB8CB}"/>
              </a:ext>
            </a:extLst>
          </p:cNvPr>
          <p:cNvGrpSpPr/>
          <p:nvPr/>
        </p:nvGrpSpPr>
        <p:grpSpPr>
          <a:xfrm>
            <a:off x="630674" y="3465638"/>
            <a:ext cx="600962" cy="789335"/>
            <a:chOff x="2784550" y="4579942"/>
            <a:chExt cx="1631551" cy="1999764"/>
          </a:xfrm>
        </p:grpSpPr>
        <p:pic>
          <p:nvPicPr>
            <p:cNvPr id="47" name="Imagen 46">
              <a:hlinkClick r:id="rId10" action="ppaction://hlinksldjump"/>
              <a:extLst>
                <a:ext uri="{FF2B5EF4-FFF2-40B4-BE49-F238E27FC236}">
                  <a16:creationId xmlns:a16="http://schemas.microsoft.com/office/drawing/2014/main" id="{91CAF8AB-960C-4CBB-BBC4-57633C00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474" y="4579942"/>
              <a:ext cx="1297569" cy="1297569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587F2DF-A015-4CD9-8ACA-4B2CB30BBCB8}"/>
                </a:ext>
              </a:extLst>
            </p:cNvPr>
            <p:cNvSpPr txBox="1"/>
            <p:nvPr/>
          </p:nvSpPr>
          <p:spPr>
            <a:xfrm>
              <a:off x="2784550" y="5644011"/>
              <a:ext cx="1631551" cy="9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41B7110-2782-4239-B127-75DDEB2FC418}"/>
              </a:ext>
            </a:extLst>
          </p:cNvPr>
          <p:cNvGrpSpPr/>
          <p:nvPr/>
        </p:nvGrpSpPr>
        <p:grpSpPr>
          <a:xfrm>
            <a:off x="1231636" y="3008376"/>
            <a:ext cx="537520" cy="774647"/>
            <a:chOff x="4547452" y="4575576"/>
            <a:chExt cx="1533368" cy="2193725"/>
          </a:xfrm>
        </p:grpSpPr>
        <p:pic>
          <p:nvPicPr>
            <p:cNvPr id="50" name="Imagen 49">
              <a:hlinkClick r:id="rId12" action="ppaction://hlinksldjump"/>
              <a:extLst>
                <a:ext uri="{FF2B5EF4-FFF2-40B4-BE49-F238E27FC236}">
                  <a16:creationId xmlns:a16="http://schemas.microsoft.com/office/drawing/2014/main" id="{486F8644-A7F6-4E67-BA0D-3C425897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43" y="4575576"/>
              <a:ext cx="1297569" cy="1297569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F69F765-46A1-4610-959E-6530A898C93B}"/>
                </a:ext>
              </a:extLst>
            </p:cNvPr>
            <p:cNvSpPr txBox="1"/>
            <p:nvPr/>
          </p:nvSpPr>
          <p:spPr>
            <a:xfrm>
              <a:off x="4547452" y="5821081"/>
              <a:ext cx="1533368" cy="94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88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788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791FB21-CF3B-4ABA-BB3F-69FD693645C2}"/>
              </a:ext>
            </a:extLst>
          </p:cNvPr>
          <p:cNvGrpSpPr/>
          <p:nvPr/>
        </p:nvGrpSpPr>
        <p:grpSpPr>
          <a:xfrm>
            <a:off x="1688994" y="3644584"/>
            <a:ext cx="663210" cy="713228"/>
            <a:chOff x="6463181" y="4575576"/>
            <a:chExt cx="2458571" cy="2309304"/>
          </a:xfrm>
        </p:grpSpPr>
        <p:pic>
          <p:nvPicPr>
            <p:cNvPr id="53" name="Imagen 52">
              <a:hlinkClick r:id="rId14" action="ppaction://hlinksldjump"/>
              <a:extLst>
                <a:ext uri="{FF2B5EF4-FFF2-40B4-BE49-F238E27FC236}">
                  <a16:creationId xmlns:a16="http://schemas.microsoft.com/office/drawing/2014/main" id="{611B5FBE-EE74-4DBD-9067-7EE4D475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89" y="4575576"/>
              <a:ext cx="1297569" cy="1297569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603F566-16E7-4B39-9677-5B95A0A32623}"/>
                </a:ext>
              </a:extLst>
            </p:cNvPr>
            <p:cNvSpPr txBox="1"/>
            <p:nvPr/>
          </p:nvSpPr>
          <p:spPr>
            <a:xfrm>
              <a:off x="6463181" y="5763788"/>
              <a:ext cx="2458571" cy="112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25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825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Owner</a:t>
              </a:r>
              <a:endParaRPr lang="es-CO" sz="82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BDE384-E19E-4EE5-9BF1-3C6D440D4FBE}"/>
              </a:ext>
            </a:extLst>
          </p:cNvPr>
          <p:cNvSpPr txBox="1"/>
          <p:nvPr/>
        </p:nvSpPr>
        <p:spPr>
          <a:xfrm>
            <a:off x="95583" y="1130550"/>
            <a:ext cx="392415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364D9BA-AF08-4364-8622-3943F15FC349}"/>
              </a:ext>
            </a:extLst>
          </p:cNvPr>
          <p:cNvSpPr txBox="1"/>
          <p:nvPr/>
        </p:nvSpPr>
        <p:spPr>
          <a:xfrm>
            <a:off x="105408" y="2939321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ángulo 56"/>
          <p:cNvSpPr/>
          <p:nvPr/>
        </p:nvSpPr>
        <p:spPr>
          <a:xfrm rot="5400000">
            <a:off x="5245408" y="632666"/>
            <a:ext cx="401537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of Scrum</a:t>
            </a:r>
          </a:p>
        </p:txBody>
      </p:sp>
      <p:sp>
        <p:nvSpPr>
          <p:cNvPr id="58" name="Rectángulo 57"/>
          <p:cNvSpPr/>
          <p:nvPr/>
        </p:nvSpPr>
        <p:spPr>
          <a:xfrm rot="5400000">
            <a:off x="6603283" y="632666"/>
            <a:ext cx="401537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 </a:t>
            </a:r>
            <a:r>
              <a:rPr lang="es-CO" sz="105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</a:t>
            </a:r>
            <a:endParaRPr lang="es-CO" sz="105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ángulo 58">
            <a:hlinkClick r:id="" action="ppaction://noaction"/>
          </p:cNvPr>
          <p:cNvSpPr/>
          <p:nvPr/>
        </p:nvSpPr>
        <p:spPr>
          <a:xfrm>
            <a:off x="2392872" y="3024994"/>
            <a:ext cx="1046002" cy="36951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Arquitectura</a:t>
            </a:r>
          </a:p>
        </p:txBody>
      </p:sp>
      <p:sp>
        <p:nvSpPr>
          <p:cNvPr id="60" name="Rectángulo 59">
            <a:hlinkClick r:id="" action="ppaction://noaction"/>
          </p:cNvPr>
          <p:cNvSpPr/>
          <p:nvPr/>
        </p:nvSpPr>
        <p:spPr>
          <a:xfrm>
            <a:off x="2402346" y="3506114"/>
            <a:ext cx="1046002" cy="36951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Refinamiento HU</a:t>
            </a:r>
          </a:p>
        </p:txBody>
      </p:sp>
      <p:sp>
        <p:nvSpPr>
          <p:cNvPr id="61" name="Rectángulo 60">
            <a:hlinkClick r:id="" action="ppaction://noaction"/>
          </p:cNvPr>
          <p:cNvSpPr/>
          <p:nvPr/>
        </p:nvSpPr>
        <p:spPr>
          <a:xfrm>
            <a:off x="3970212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ángulo 61">
            <a:hlinkClick r:id="" action="ppaction://noaction"/>
          </p:cNvPr>
          <p:cNvSpPr/>
          <p:nvPr/>
        </p:nvSpPr>
        <p:spPr>
          <a:xfrm>
            <a:off x="3968138" y="3448687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ángulo 62">
            <a:hlinkClick r:id="" action="ppaction://noaction"/>
          </p:cNvPr>
          <p:cNvSpPr/>
          <p:nvPr/>
        </p:nvSpPr>
        <p:spPr>
          <a:xfrm>
            <a:off x="3968138" y="386860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ángulo 63">
            <a:hlinkClick r:id="" action="ppaction://noaction"/>
          </p:cNvPr>
          <p:cNvSpPr/>
          <p:nvPr/>
        </p:nvSpPr>
        <p:spPr>
          <a:xfrm>
            <a:off x="396813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/>
          <p:cNvSpPr/>
          <p:nvPr/>
        </p:nvSpPr>
        <p:spPr>
          <a:xfrm rot="5400000">
            <a:off x="5305725" y="1921717"/>
            <a:ext cx="371858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84" name="Rectángulo 83">
            <a:hlinkClick r:id="" action="ppaction://noaction"/>
          </p:cNvPr>
          <p:cNvSpPr/>
          <p:nvPr/>
        </p:nvSpPr>
        <p:spPr>
          <a:xfrm>
            <a:off x="3968138" y="3656804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 rot="5400000">
            <a:off x="5391018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ángulo 85">
            <a:hlinkClick r:id="" action="ppaction://noaction"/>
          </p:cNvPr>
          <p:cNvSpPr/>
          <p:nvPr/>
        </p:nvSpPr>
        <p:spPr>
          <a:xfrm>
            <a:off x="503799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hlinkClick r:id="" action="ppaction://noaction"/>
          </p:cNvPr>
          <p:cNvSpPr/>
          <p:nvPr/>
        </p:nvSpPr>
        <p:spPr>
          <a:xfrm>
            <a:off x="503591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ángulo 87">
            <a:hlinkClick r:id="" action="ppaction://noaction"/>
          </p:cNvPr>
          <p:cNvSpPr/>
          <p:nvPr/>
        </p:nvSpPr>
        <p:spPr>
          <a:xfrm>
            <a:off x="503591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ángulo 88">
            <a:hlinkClick r:id="" action="ppaction://noaction"/>
          </p:cNvPr>
          <p:cNvSpPr/>
          <p:nvPr/>
        </p:nvSpPr>
        <p:spPr>
          <a:xfrm>
            <a:off x="503591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ángulo 89">
            <a:hlinkClick r:id="" action="ppaction://noaction"/>
          </p:cNvPr>
          <p:cNvSpPr/>
          <p:nvPr/>
        </p:nvSpPr>
        <p:spPr>
          <a:xfrm>
            <a:off x="503591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90"/>
          <p:cNvSpPr/>
          <p:nvPr/>
        </p:nvSpPr>
        <p:spPr>
          <a:xfrm rot="5400000">
            <a:off x="6457199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ángulo 91">
            <a:hlinkClick r:id="" action="ppaction://noaction"/>
          </p:cNvPr>
          <p:cNvSpPr/>
          <p:nvPr/>
        </p:nvSpPr>
        <p:spPr>
          <a:xfrm>
            <a:off x="610417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ángulo 92">
            <a:hlinkClick r:id="" action="ppaction://noaction"/>
          </p:cNvPr>
          <p:cNvSpPr/>
          <p:nvPr/>
        </p:nvSpPr>
        <p:spPr>
          <a:xfrm>
            <a:off x="610209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hlinkClick r:id="" action="ppaction://noaction"/>
          </p:cNvPr>
          <p:cNvSpPr/>
          <p:nvPr/>
        </p:nvSpPr>
        <p:spPr>
          <a:xfrm>
            <a:off x="610209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hlinkClick r:id="" action="ppaction://noaction"/>
          </p:cNvPr>
          <p:cNvSpPr/>
          <p:nvPr/>
        </p:nvSpPr>
        <p:spPr>
          <a:xfrm>
            <a:off x="610209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hlinkClick r:id="" action="ppaction://noaction"/>
          </p:cNvPr>
          <p:cNvSpPr/>
          <p:nvPr/>
        </p:nvSpPr>
        <p:spPr>
          <a:xfrm>
            <a:off x="610209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/>
          <p:cNvSpPr/>
          <p:nvPr/>
        </p:nvSpPr>
        <p:spPr>
          <a:xfrm rot="5400000">
            <a:off x="6410784" y="1928291"/>
            <a:ext cx="358714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8352297" y="2026283"/>
            <a:ext cx="326108" cy="54729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</p:spTree>
    <p:extLst>
      <p:ext uri="{BB962C8B-B14F-4D97-AF65-F5344CB8AC3E}">
        <p14:creationId xmlns:p14="http://schemas.microsoft.com/office/powerpoint/2010/main" val="35002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ángulo 76"/>
          <p:cNvSpPr/>
          <p:nvPr/>
        </p:nvSpPr>
        <p:spPr>
          <a:xfrm>
            <a:off x="825233" y="523953"/>
            <a:ext cx="3851162" cy="9508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ángulo 77">
            <a:hlinkClick r:id="" action="ppaction://noaction"/>
          </p:cNvPr>
          <p:cNvSpPr/>
          <p:nvPr/>
        </p:nvSpPr>
        <p:spPr>
          <a:xfrm>
            <a:off x="928160" y="639774"/>
            <a:ext cx="818866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ángulo 79">
            <a:hlinkClick r:id="" action="ppaction://noaction"/>
          </p:cNvPr>
          <p:cNvSpPr/>
          <p:nvPr/>
        </p:nvSpPr>
        <p:spPr>
          <a:xfrm>
            <a:off x="1818739" y="639774"/>
            <a:ext cx="818866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Refinamiento HU (MPV)</a:t>
            </a:r>
          </a:p>
        </p:txBody>
      </p:sp>
      <p:sp>
        <p:nvSpPr>
          <p:cNvPr id="82" name="Rectángulo 81"/>
          <p:cNvSpPr/>
          <p:nvPr/>
        </p:nvSpPr>
        <p:spPr>
          <a:xfrm>
            <a:off x="1834854" y="1039306"/>
            <a:ext cx="818866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Preparación Técnica</a:t>
            </a:r>
          </a:p>
        </p:txBody>
      </p:sp>
      <p:sp>
        <p:nvSpPr>
          <p:cNvPr id="83" name="Rectángulo 82"/>
          <p:cNvSpPr/>
          <p:nvPr/>
        </p:nvSpPr>
        <p:spPr>
          <a:xfrm>
            <a:off x="2727148" y="628089"/>
            <a:ext cx="801035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Base</a:t>
            </a:r>
          </a:p>
        </p:txBody>
      </p:sp>
      <p:sp>
        <p:nvSpPr>
          <p:cNvPr id="84" name="Rectángulo 83"/>
          <p:cNvSpPr/>
          <p:nvPr/>
        </p:nvSpPr>
        <p:spPr>
          <a:xfrm>
            <a:off x="3599897" y="1055552"/>
            <a:ext cx="967762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Capacitaciones</a:t>
            </a:r>
          </a:p>
        </p:txBody>
      </p:sp>
      <p:sp>
        <p:nvSpPr>
          <p:cNvPr id="85" name="Rectángulo 84"/>
          <p:cNvSpPr/>
          <p:nvPr/>
        </p:nvSpPr>
        <p:spPr>
          <a:xfrm>
            <a:off x="2709318" y="1056381"/>
            <a:ext cx="818866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 de Concepto</a:t>
            </a:r>
          </a:p>
        </p:txBody>
      </p:sp>
      <p:sp>
        <p:nvSpPr>
          <p:cNvPr id="86" name="Rectángulo 85"/>
          <p:cNvSpPr/>
          <p:nvPr/>
        </p:nvSpPr>
        <p:spPr>
          <a:xfrm>
            <a:off x="960390" y="1035080"/>
            <a:ext cx="818866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Innovación</a:t>
            </a:r>
          </a:p>
        </p:txBody>
      </p:sp>
      <p:cxnSp>
        <p:nvCxnSpPr>
          <p:cNvPr id="87" name="Conector recto 86"/>
          <p:cNvCxnSpPr>
            <a:cxnSpLocks/>
          </p:cNvCxnSpPr>
          <p:nvPr/>
        </p:nvCxnSpPr>
        <p:spPr>
          <a:xfrm>
            <a:off x="825233" y="406056"/>
            <a:ext cx="3851162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uadroTexto 87"/>
          <p:cNvSpPr txBox="1"/>
          <p:nvPr/>
        </p:nvSpPr>
        <p:spPr>
          <a:xfrm>
            <a:off x="1779255" y="293978"/>
            <a:ext cx="214994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sz="105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105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105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es-CO" sz="105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Inicial</a:t>
            </a:r>
          </a:p>
        </p:txBody>
      </p:sp>
      <p:cxnSp>
        <p:nvCxnSpPr>
          <p:cNvPr id="89" name="Conector recto 88"/>
          <p:cNvCxnSpPr/>
          <p:nvPr/>
        </p:nvCxnSpPr>
        <p:spPr>
          <a:xfrm>
            <a:off x="4672220" y="329507"/>
            <a:ext cx="0" cy="19620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>
            <a:off x="825233" y="307952"/>
            <a:ext cx="0" cy="19620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n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09" y="728597"/>
            <a:ext cx="181056" cy="181056"/>
          </a:xfrm>
          <a:prstGeom prst="rect">
            <a:avLst/>
          </a:prstGeom>
        </p:spPr>
      </p:pic>
      <p:sp>
        <p:nvSpPr>
          <p:cNvPr id="92" name="Rectángulo 91"/>
          <p:cNvSpPr/>
          <p:nvPr/>
        </p:nvSpPr>
        <p:spPr>
          <a:xfrm>
            <a:off x="1256980" y="2178835"/>
            <a:ext cx="3092408" cy="2013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Conector recto 92"/>
          <p:cNvCxnSpPr/>
          <p:nvPr/>
        </p:nvCxnSpPr>
        <p:spPr>
          <a:xfrm>
            <a:off x="836942" y="2015491"/>
            <a:ext cx="8007462" cy="431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hlinkClick r:id="" action="ppaction://noaction"/>
          </p:cNvPr>
          <p:cNvSpPr txBox="1"/>
          <p:nvPr/>
        </p:nvSpPr>
        <p:spPr>
          <a:xfrm>
            <a:off x="4176060" y="1895298"/>
            <a:ext cx="1673856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sz="105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CO" sz="105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05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</a:t>
            </a:r>
            <a:r>
              <a:rPr lang="es-CO" sz="105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(PI)</a:t>
            </a:r>
          </a:p>
        </p:txBody>
      </p:sp>
      <p:sp>
        <p:nvSpPr>
          <p:cNvPr id="95" name="Rectángulo 94"/>
          <p:cNvSpPr/>
          <p:nvPr/>
        </p:nvSpPr>
        <p:spPr>
          <a:xfrm>
            <a:off x="4568600" y="2164047"/>
            <a:ext cx="2375724" cy="20063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/>
          <p:cNvSpPr/>
          <p:nvPr/>
        </p:nvSpPr>
        <p:spPr>
          <a:xfrm>
            <a:off x="4690569" y="2980573"/>
            <a:ext cx="1199015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Integrar la solución completa</a:t>
            </a:r>
          </a:p>
        </p:txBody>
      </p:sp>
      <p:sp>
        <p:nvSpPr>
          <p:cNvPr id="97" name="Rectángulo 96"/>
          <p:cNvSpPr/>
          <p:nvPr/>
        </p:nvSpPr>
        <p:spPr>
          <a:xfrm>
            <a:off x="5924796" y="2596937"/>
            <a:ext cx="929454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Capacitaciones</a:t>
            </a:r>
          </a:p>
        </p:txBody>
      </p:sp>
      <p:sp>
        <p:nvSpPr>
          <p:cNvPr id="98" name="Rectángulo 97"/>
          <p:cNvSpPr/>
          <p:nvPr/>
        </p:nvSpPr>
        <p:spPr>
          <a:xfrm>
            <a:off x="5924796" y="2223767"/>
            <a:ext cx="929454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Innovación</a:t>
            </a:r>
          </a:p>
        </p:txBody>
      </p:sp>
      <p:sp>
        <p:nvSpPr>
          <p:cNvPr id="99" name="Rectángulo 98"/>
          <p:cNvSpPr/>
          <p:nvPr/>
        </p:nvSpPr>
        <p:spPr>
          <a:xfrm>
            <a:off x="4690569" y="2220175"/>
            <a:ext cx="1199015" cy="702569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Preparación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00" name="Rectángulo 99"/>
          <p:cNvSpPr/>
          <p:nvPr/>
        </p:nvSpPr>
        <p:spPr>
          <a:xfrm>
            <a:off x="5924797" y="2980573"/>
            <a:ext cx="923771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Preparación Técnica</a:t>
            </a:r>
          </a:p>
        </p:txBody>
      </p:sp>
      <p:sp>
        <p:nvSpPr>
          <p:cNvPr id="101" name="Rectángulo 100"/>
          <p:cNvSpPr/>
          <p:nvPr/>
        </p:nvSpPr>
        <p:spPr>
          <a:xfrm>
            <a:off x="4690568" y="3358325"/>
            <a:ext cx="1199015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Resolución de Bugs Finales</a:t>
            </a:r>
          </a:p>
        </p:txBody>
      </p:sp>
      <p:sp>
        <p:nvSpPr>
          <p:cNvPr id="102" name="Rectángulo 101"/>
          <p:cNvSpPr/>
          <p:nvPr/>
        </p:nvSpPr>
        <p:spPr>
          <a:xfrm>
            <a:off x="5924796" y="3358325"/>
            <a:ext cx="929454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Instalación Ambiente QA</a:t>
            </a:r>
          </a:p>
        </p:txBody>
      </p:sp>
      <p:sp>
        <p:nvSpPr>
          <p:cNvPr id="103" name="Rectángulo 102"/>
          <p:cNvSpPr/>
          <p:nvPr/>
        </p:nvSpPr>
        <p:spPr>
          <a:xfrm>
            <a:off x="4686215" y="3738518"/>
            <a:ext cx="1203368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Refinamiento HU</a:t>
            </a:r>
          </a:p>
        </p:txBody>
      </p:sp>
      <p:sp>
        <p:nvSpPr>
          <p:cNvPr id="104" name="Rectángulo 103"/>
          <p:cNvSpPr/>
          <p:nvPr/>
        </p:nvSpPr>
        <p:spPr>
          <a:xfrm>
            <a:off x="5924795" y="3729431"/>
            <a:ext cx="929454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 Internos</a:t>
            </a:r>
          </a:p>
        </p:txBody>
      </p:sp>
      <p:sp>
        <p:nvSpPr>
          <p:cNvPr id="105" name="Rectángulo 104">
            <a:hlinkClick r:id="" action="ppaction://noaction"/>
          </p:cNvPr>
          <p:cNvSpPr/>
          <p:nvPr/>
        </p:nvSpPr>
        <p:spPr>
          <a:xfrm rot="5400000">
            <a:off x="5603893" y="3134126"/>
            <a:ext cx="304193" cy="237666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1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ángulo 106">
            <a:hlinkClick r:id="" action="ppaction://noaction"/>
          </p:cNvPr>
          <p:cNvSpPr/>
          <p:nvPr/>
        </p:nvSpPr>
        <p:spPr>
          <a:xfrm>
            <a:off x="8006079" y="2234353"/>
            <a:ext cx="553365" cy="2286809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ctángulo 108"/>
          <p:cNvSpPr/>
          <p:nvPr/>
        </p:nvSpPr>
        <p:spPr>
          <a:xfrm>
            <a:off x="7196242" y="2217577"/>
            <a:ext cx="550901" cy="227471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System Demo</a:t>
            </a:r>
          </a:p>
        </p:txBody>
      </p:sp>
      <p:sp>
        <p:nvSpPr>
          <p:cNvPr id="111" name="Rectángulo 110"/>
          <p:cNvSpPr/>
          <p:nvPr/>
        </p:nvSpPr>
        <p:spPr>
          <a:xfrm rot="5400000">
            <a:off x="2663733" y="2812822"/>
            <a:ext cx="306205" cy="306510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Conector recto 111"/>
          <p:cNvCxnSpPr/>
          <p:nvPr/>
        </p:nvCxnSpPr>
        <p:spPr>
          <a:xfrm>
            <a:off x="827003" y="1918458"/>
            <a:ext cx="0" cy="19620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/>
          <p:cNvCxnSpPr/>
          <p:nvPr/>
        </p:nvCxnSpPr>
        <p:spPr>
          <a:xfrm>
            <a:off x="8834465" y="1955302"/>
            <a:ext cx="0" cy="19620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upo 113"/>
          <p:cNvGrpSpPr/>
          <p:nvPr/>
        </p:nvGrpSpPr>
        <p:grpSpPr>
          <a:xfrm>
            <a:off x="719959" y="2218676"/>
            <a:ext cx="3506213" cy="1954722"/>
            <a:chOff x="653305" y="2904216"/>
            <a:chExt cx="4674951" cy="2606296"/>
          </a:xfrm>
        </p:grpSpPr>
        <p:grpSp>
          <p:nvGrpSpPr>
            <p:cNvPr id="115" name="Grupo 114"/>
            <p:cNvGrpSpPr/>
            <p:nvPr/>
          </p:nvGrpSpPr>
          <p:grpSpPr>
            <a:xfrm>
              <a:off x="653305" y="2904216"/>
              <a:ext cx="4674951" cy="2606296"/>
              <a:chOff x="1255147" y="3093020"/>
              <a:chExt cx="4674951" cy="2606296"/>
            </a:xfrm>
          </p:grpSpPr>
          <p:graphicFrame>
            <p:nvGraphicFramePr>
              <p:cNvPr id="118" name="Diagrama 117"/>
              <p:cNvGraphicFramePr/>
              <p:nvPr>
                <p:extLst>
                  <p:ext uri="{D42A27DB-BD31-4B8C-83A1-F6EECF244321}">
                    <p14:modId xmlns:p14="http://schemas.microsoft.com/office/powerpoint/2010/main" val="817564201"/>
                  </p:ext>
                </p:extLst>
              </p:nvPr>
            </p:nvGraphicFramePr>
            <p:xfrm>
              <a:off x="1255147" y="3093020"/>
              <a:ext cx="4279900" cy="260629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119" name="Flecha derecha 118"/>
              <p:cNvSpPr/>
              <p:nvPr/>
            </p:nvSpPr>
            <p:spPr>
              <a:xfrm rot="1823491">
                <a:off x="4162734" y="4991100"/>
                <a:ext cx="485466" cy="292100"/>
              </a:xfrm>
              <a:prstGeom prst="rightArrow">
                <a:avLst/>
              </a:prstGeom>
              <a:solidFill>
                <a:srgbClr val="668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Rectángulo 119">
                <a:hlinkClick r:id="" action="ppaction://noaction"/>
              </p:cNvPr>
              <p:cNvSpPr/>
              <p:nvPr/>
            </p:nvSpPr>
            <p:spPr>
              <a:xfrm>
                <a:off x="4834329" y="5050057"/>
                <a:ext cx="1091821" cy="436728"/>
              </a:xfrm>
              <a:prstGeom prst="rect">
                <a:avLst/>
              </a:prstGeom>
              <a:solidFill>
                <a:srgbClr val="26478D"/>
              </a:solidFill>
              <a:ln>
                <a:solidFill>
                  <a:srgbClr val="2647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9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System Demo</a:t>
                </a:r>
              </a:p>
            </p:txBody>
          </p:sp>
          <p:sp>
            <p:nvSpPr>
              <p:cNvPr id="121" name="Rectángulo 120">
                <a:hlinkClick r:id="" action="ppaction://noaction"/>
              </p:cNvPr>
              <p:cNvSpPr/>
              <p:nvPr/>
            </p:nvSpPr>
            <p:spPr>
              <a:xfrm>
                <a:off x="4838277" y="3339157"/>
                <a:ext cx="1091821" cy="436728"/>
              </a:xfrm>
              <a:prstGeom prst="rect">
                <a:avLst/>
              </a:prstGeom>
              <a:solidFill>
                <a:srgbClr val="982881"/>
              </a:solidFill>
              <a:ln>
                <a:solidFill>
                  <a:srgbClr val="9828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825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Refinamiento Backlog</a:t>
                </a:r>
              </a:p>
            </p:txBody>
          </p:sp>
          <p:sp>
            <p:nvSpPr>
              <p:cNvPr id="122" name="Flecha derecha 121"/>
              <p:cNvSpPr/>
              <p:nvPr/>
            </p:nvSpPr>
            <p:spPr>
              <a:xfrm rot="20021385">
                <a:off x="4202249" y="3528588"/>
                <a:ext cx="485466" cy="292100"/>
              </a:xfrm>
              <a:prstGeom prst="rightArrow">
                <a:avLst/>
              </a:prstGeom>
              <a:solidFill>
                <a:srgbClr val="668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Flecha derecha 28">
              <a:extLst>
                <a:ext uri="{FF2B5EF4-FFF2-40B4-BE49-F238E27FC236}">
                  <a16:creationId xmlns:a16="http://schemas.microsoft.com/office/drawing/2014/main" id="{D399FE5C-E550-4613-B00A-12796AC1518B}"/>
                </a:ext>
              </a:extLst>
            </p:cNvPr>
            <p:cNvSpPr/>
            <p:nvPr/>
          </p:nvSpPr>
          <p:spPr>
            <a:xfrm>
              <a:off x="4194402" y="4063655"/>
              <a:ext cx="288999" cy="253326"/>
            </a:xfrm>
            <a:prstGeom prst="rightArrow">
              <a:avLst/>
            </a:prstGeom>
            <a:solidFill>
              <a:srgbClr val="668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ángulo 116">
              <a:hlinkClick r:id="" action="ppaction://noaction"/>
              <a:extLst>
                <a:ext uri="{FF2B5EF4-FFF2-40B4-BE49-F238E27FC236}">
                  <a16:creationId xmlns:a16="http://schemas.microsoft.com/office/drawing/2014/main" id="{F9D434F4-0E0C-4E7A-B7DF-DAC1774378B4}"/>
                </a:ext>
              </a:extLst>
            </p:cNvPr>
            <p:cNvSpPr/>
            <p:nvPr/>
          </p:nvSpPr>
          <p:spPr>
            <a:xfrm>
              <a:off x="4517379" y="3955798"/>
              <a:ext cx="803428" cy="436728"/>
            </a:xfrm>
            <a:prstGeom prst="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25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Daily</a:t>
              </a:r>
              <a:endPara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80D2E3E9-9B00-4C6B-B216-A50B5151C08F}"/>
              </a:ext>
            </a:extLst>
          </p:cNvPr>
          <p:cNvSpPr txBox="1"/>
          <p:nvPr/>
        </p:nvSpPr>
        <p:spPr>
          <a:xfrm>
            <a:off x="182477" y="233376"/>
            <a:ext cx="461665" cy="44042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/>
            <a:r>
              <a:rPr lang="es-ES" sz="18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DE TRABAJO EXPERIAN</a:t>
            </a:r>
            <a:endParaRPr lang="es-CO" sz="18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Flecha derecha 123"/>
          <p:cNvSpPr/>
          <p:nvPr/>
        </p:nvSpPr>
        <p:spPr>
          <a:xfrm>
            <a:off x="825232" y="1523238"/>
            <a:ext cx="3846988" cy="33811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Ceremonias Alistamiento</a:t>
            </a:r>
          </a:p>
        </p:txBody>
      </p:sp>
      <p:sp>
        <p:nvSpPr>
          <p:cNvPr id="125" name="Flecha derecha 124"/>
          <p:cNvSpPr/>
          <p:nvPr/>
        </p:nvSpPr>
        <p:spPr>
          <a:xfrm>
            <a:off x="825232" y="4600473"/>
            <a:ext cx="8009234" cy="35989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Ceremonias de Implementación</a:t>
            </a:r>
          </a:p>
        </p:txBody>
      </p:sp>
      <p:sp>
        <p:nvSpPr>
          <p:cNvPr id="126" name="Rectángulo 125"/>
          <p:cNvSpPr/>
          <p:nvPr/>
        </p:nvSpPr>
        <p:spPr>
          <a:xfrm rot="5400000">
            <a:off x="8304771" y="82170"/>
            <a:ext cx="314076" cy="765643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 Obligatorios</a:t>
            </a:r>
          </a:p>
        </p:txBody>
      </p:sp>
      <p:sp>
        <p:nvSpPr>
          <p:cNvPr id="127" name="Rectángulo 126"/>
          <p:cNvSpPr/>
          <p:nvPr/>
        </p:nvSpPr>
        <p:spPr>
          <a:xfrm>
            <a:off x="8078988" y="665588"/>
            <a:ext cx="765643" cy="26320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Opcionales</a:t>
            </a:r>
          </a:p>
        </p:txBody>
      </p:sp>
      <p:sp>
        <p:nvSpPr>
          <p:cNvPr id="128" name="Rectángulo 127">
            <a:hlinkClick r:id="" action="ppaction://noaction"/>
          </p:cNvPr>
          <p:cNvSpPr/>
          <p:nvPr/>
        </p:nvSpPr>
        <p:spPr>
          <a:xfrm>
            <a:off x="8076165" y="972353"/>
            <a:ext cx="765752" cy="263206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Demanda</a:t>
            </a:r>
          </a:p>
        </p:txBody>
      </p:sp>
      <p:sp>
        <p:nvSpPr>
          <p:cNvPr id="129" name="Rectángulo 128">
            <a:hlinkClick r:id="" action="ppaction://noaction"/>
          </p:cNvPr>
          <p:cNvSpPr/>
          <p:nvPr/>
        </p:nvSpPr>
        <p:spPr>
          <a:xfrm>
            <a:off x="825232" y="2164081"/>
            <a:ext cx="326108" cy="234352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6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ADB4739-DC71-4CA7-986F-593FFA198C83}"/>
              </a:ext>
            </a:extLst>
          </p:cNvPr>
          <p:cNvSpPr/>
          <p:nvPr/>
        </p:nvSpPr>
        <p:spPr>
          <a:xfrm rot="20743550">
            <a:off x="3456" y="774385"/>
            <a:ext cx="377962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d Mofo" panose="02000000000000000000" pitchFamily="2" charset="0"/>
                <a:ea typeface="ヒラギノ角ゴ Pro W3"/>
              </a:rPr>
              <a:t>Rene Ome</a:t>
            </a:r>
            <a:endParaRPr lang="es-CO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d Mofo" panose="02000000000000000000" pitchFamily="2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499175" y="2570558"/>
            <a:ext cx="2528261" cy="492443"/>
            <a:chOff x="6495493" y="1505659"/>
            <a:chExt cx="2528261" cy="492443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18681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erbermeo@stefanini.com</a:t>
              </a:r>
            </a:p>
            <a:p>
              <a:r>
                <a:rPr lang="es-CO" sz="1200" i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Erwin.ome@experian.com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13" y="3254132"/>
            <a:ext cx="3450619" cy="8626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88" y="719058"/>
            <a:ext cx="2595813" cy="10889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23" y="2521866"/>
            <a:ext cx="2958730" cy="5460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7" y="3289327"/>
            <a:ext cx="2044444" cy="6984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8"/>
          <a:stretch/>
        </p:blipFill>
        <p:spPr>
          <a:xfrm>
            <a:off x="3225558" y="1618567"/>
            <a:ext cx="1363369" cy="77001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6933942" y="2143205"/>
            <a:ext cx="1867422" cy="835426"/>
          </a:xfrm>
          <a:prstGeom prst="rect">
            <a:avLst/>
          </a:prstGeom>
        </p:spPr>
      </p:pic>
      <p:pic>
        <p:nvPicPr>
          <p:cNvPr id="18" name="Picture 2" descr="Resultado de imagen para seguro socia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22" y="3275133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para ejercito naciona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01" y="467527"/>
            <a:ext cx="1385842" cy="114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agilescolombia.files.wordpress.com/2012/06/headerac2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99" y="4303064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9B3C96E-0B47-4912-A5BA-72E32EC4D3EF}"/>
              </a:ext>
            </a:extLst>
          </p:cNvPr>
          <p:cNvSpPr/>
          <p:nvPr/>
        </p:nvSpPr>
        <p:spPr>
          <a:xfrm>
            <a:off x="838225" y="2812275"/>
            <a:ext cx="7348325" cy="127221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>
            <a:extLst>
              <a:ext uri="{FF2B5EF4-FFF2-40B4-BE49-F238E27FC236}">
                <a16:creationId xmlns:a16="http://schemas.microsoft.com/office/drawing/2014/main" id="{3E13B678-B503-4702-B81C-4BC849EF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203681"/>
            <a:ext cx="7886700" cy="994172"/>
          </a:xfrm>
        </p:spPr>
        <p:txBody>
          <a:bodyPr>
            <a:normAutofit/>
          </a:bodyPr>
          <a:lstStyle/>
          <a:p>
            <a:r>
              <a:rPr lang="es-ES" sz="5400" b="1" dirty="0" smtClean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Ceremonias</a:t>
            </a:r>
            <a:endParaRPr lang="es-ES" sz="5400" b="1" dirty="0">
              <a:solidFill>
                <a:srgbClr val="AD1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5B6CCCE-EFC3-40EB-A35F-BDCA0030C00E}"/>
              </a:ext>
            </a:extLst>
          </p:cNvPr>
          <p:cNvCxnSpPr>
            <a:cxnSpLocks/>
          </p:cNvCxnSpPr>
          <p:nvPr/>
        </p:nvCxnSpPr>
        <p:spPr>
          <a:xfrm>
            <a:off x="459581" y="1067347"/>
            <a:ext cx="79629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E7B6F46-6297-4551-9E9D-DBF09A05FB08}"/>
              </a:ext>
            </a:extLst>
          </p:cNvPr>
          <p:cNvSpPr/>
          <p:nvPr/>
        </p:nvSpPr>
        <p:spPr>
          <a:xfrm>
            <a:off x="840333" y="1533795"/>
            <a:ext cx="7317617" cy="12208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0CDF1B3-37ED-48D1-9E8A-C4E2FBFB38E4}"/>
              </a:ext>
            </a:extLst>
          </p:cNvPr>
          <p:cNvSpPr txBox="1"/>
          <p:nvPr/>
        </p:nvSpPr>
        <p:spPr>
          <a:xfrm>
            <a:off x="395654" y="1533795"/>
            <a:ext cx="369332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6DF53A3-7DCB-46A9-B8FB-FF572ED0DFF3}"/>
              </a:ext>
            </a:extLst>
          </p:cNvPr>
          <p:cNvSpPr txBox="1"/>
          <p:nvPr/>
        </p:nvSpPr>
        <p:spPr>
          <a:xfrm>
            <a:off x="1044083" y="2303353"/>
            <a:ext cx="745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B446ACE-A967-41D1-BD47-5E16BBDB12C4}"/>
              </a:ext>
            </a:extLst>
          </p:cNvPr>
          <p:cNvSpPr txBox="1"/>
          <p:nvPr/>
        </p:nvSpPr>
        <p:spPr>
          <a:xfrm>
            <a:off x="1789588" y="2300771"/>
            <a:ext cx="92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Refinamiento HU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1039962" y="3589451"/>
            <a:ext cx="89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Reunion</a:t>
            </a:r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Arquitectura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C21A749-8A8B-4518-8908-C9E0F294ECB4}"/>
              </a:ext>
            </a:extLst>
          </p:cNvPr>
          <p:cNvSpPr txBox="1"/>
          <p:nvPr/>
        </p:nvSpPr>
        <p:spPr>
          <a:xfrm>
            <a:off x="395654" y="2986310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3738561" y="2303353"/>
            <a:ext cx="10671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of Scrum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5015101" y="2303353"/>
            <a:ext cx="839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2745496" y="2303353"/>
            <a:ext cx="839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1957328" y="3572176"/>
            <a:ext cx="83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2813789" y="3571832"/>
            <a:ext cx="83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4532456" y="3592922"/>
            <a:ext cx="90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5525837" y="3601167"/>
            <a:ext cx="102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6750795" y="3628795"/>
            <a:ext cx="83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6893191" y="2303353"/>
            <a:ext cx="83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3616958" y="3685514"/>
            <a:ext cx="8394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5954146" y="2303353"/>
            <a:ext cx="83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Demo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hlinkClick r:id="" action="ppaction://noaction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67" y="1751006"/>
            <a:ext cx="490361" cy="490361"/>
          </a:xfrm>
          <a:prstGeom prst="rect">
            <a:avLst/>
          </a:prstGeom>
        </p:spPr>
      </p:pic>
      <p:pic>
        <p:nvPicPr>
          <p:cNvPr id="10" name="Imagen 9">
            <a:hlinkClick r:id="" action="ppaction://noaction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453" y="1751006"/>
            <a:ext cx="490361" cy="490361"/>
          </a:xfrm>
          <a:prstGeom prst="rect">
            <a:avLst/>
          </a:prstGeom>
        </p:spPr>
      </p:pic>
      <p:pic>
        <p:nvPicPr>
          <p:cNvPr id="11" name="Imagen 10">
            <a:hlinkClick r:id="" action="ppaction://noaction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75" y="1751006"/>
            <a:ext cx="490361" cy="490361"/>
          </a:xfrm>
          <a:prstGeom prst="rect">
            <a:avLst/>
          </a:prstGeom>
        </p:spPr>
      </p:pic>
      <p:pic>
        <p:nvPicPr>
          <p:cNvPr id="12" name="Imagen 11">
            <a:hlinkClick r:id="" action="ppaction://noaction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957" y="1811599"/>
            <a:ext cx="490361" cy="490361"/>
          </a:xfrm>
          <a:prstGeom prst="rect">
            <a:avLst/>
          </a:prstGeom>
        </p:spPr>
      </p:pic>
      <p:pic>
        <p:nvPicPr>
          <p:cNvPr id="13" name="Imagen 12">
            <a:hlinkClick r:id="" action="ppaction://noaction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10" y="1837488"/>
            <a:ext cx="490361" cy="490361"/>
          </a:xfrm>
          <a:prstGeom prst="rect">
            <a:avLst/>
          </a:prstGeom>
        </p:spPr>
      </p:pic>
      <p:pic>
        <p:nvPicPr>
          <p:cNvPr id="14" name="Imagen 13">
            <a:hlinkClick r:id="" action="ppaction://noaction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80" y="1811599"/>
            <a:ext cx="490361" cy="490361"/>
          </a:xfrm>
          <a:prstGeom prst="rect">
            <a:avLst/>
          </a:prstGeom>
        </p:spPr>
      </p:pic>
      <p:pic>
        <p:nvPicPr>
          <p:cNvPr id="15" name="Imagen 14">
            <a:hlinkClick r:id="" action="ppaction://noaction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00" y="1751006"/>
            <a:ext cx="490361" cy="49036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27" y="3084542"/>
            <a:ext cx="490361" cy="490361"/>
          </a:xfrm>
          <a:prstGeom prst="rect">
            <a:avLst/>
          </a:prstGeom>
        </p:spPr>
      </p:pic>
      <p:pic>
        <p:nvPicPr>
          <p:cNvPr id="17" name="Imagen 16">
            <a:hlinkClick r:id="" action="ppaction://noaction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865" y="3074290"/>
            <a:ext cx="490361" cy="490361"/>
          </a:xfrm>
          <a:prstGeom prst="rect">
            <a:avLst/>
          </a:prstGeom>
        </p:spPr>
      </p:pic>
      <p:pic>
        <p:nvPicPr>
          <p:cNvPr id="18" name="Imagen 17">
            <a:hlinkClick r:id="" action="ppaction://noaction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92" y="3084542"/>
            <a:ext cx="490361" cy="490361"/>
          </a:xfrm>
          <a:prstGeom prst="rect">
            <a:avLst/>
          </a:prstGeom>
        </p:spPr>
      </p:pic>
      <p:pic>
        <p:nvPicPr>
          <p:cNvPr id="19" name="Imagen 18">
            <a:hlinkClick r:id="" action="ppaction://noaction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429" y="3125905"/>
            <a:ext cx="490361" cy="490361"/>
          </a:xfrm>
          <a:prstGeom prst="rect">
            <a:avLst/>
          </a:prstGeom>
        </p:spPr>
      </p:pic>
      <p:pic>
        <p:nvPicPr>
          <p:cNvPr id="20" name="Imagen 19">
            <a:hlinkClick r:id="" action="ppaction://noaction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25" y="3097706"/>
            <a:ext cx="490361" cy="490361"/>
          </a:xfrm>
          <a:prstGeom prst="rect">
            <a:avLst/>
          </a:prstGeom>
        </p:spPr>
      </p:pic>
      <p:pic>
        <p:nvPicPr>
          <p:cNvPr id="21" name="Imagen 20">
            <a:hlinkClick r:id="" action="ppaction://noaction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41" y="3113997"/>
            <a:ext cx="490361" cy="490361"/>
          </a:xfrm>
          <a:prstGeom prst="rect">
            <a:avLst/>
          </a:prstGeom>
        </p:spPr>
      </p:pic>
      <p:pic>
        <p:nvPicPr>
          <p:cNvPr id="23" name="Imagen 22">
            <a:hlinkClick r:id="" action="ppaction://noaction"/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32" y="3125732"/>
            <a:ext cx="490361" cy="49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3E13B678-B503-4702-B81C-4BC849EF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81" y="152501"/>
            <a:ext cx="7886700" cy="994172"/>
          </a:xfrm>
        </p:spPr>
        <p:txBody>
          <a:bodyPr>
            <a:normAutofit/>
          </a:bodyPr>
          <a:lstStyle/>
          <a:p>
            <a:r>
              <a:rPr lang="es-ES" sz="5400" b="1" dirty="0" smtClean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Artefactos</a:t>
            </a:r>
            <a:endParaRPr lang="es-ES" sz="5400" b="1" dirty="0">
              <a:solidFill>
                <a:srgbClr val="AD1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5B6CCCE-EFC3-40EB-A35F-BDCA0030C00E}"/>
              </a:ext>
            </a:extLst>
          </p:cNvPr>
          <p:cNvCxnSpPr>
            <a:cxnSpLocks/>
          </p:cNvCxnSpPr>
          <p:nvPr/>
        </p:nvCxnSpPr>
        <p:spPr>
          <a:xfrm>
            <a:off x="459581" y="975223"/>
            <a:ext cx="79629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9E7B6F46-6297-4551-9E9D-DBF09A05FB08}"/>
              </a:ext>
            </a:extLst>
          </p:cNvPr>
          <p:cNvSpPr/>
          <p:nvPr/>
        </p:nvSpPr>
        <p:spPr>
          <a:xfrm>
            <a:off x="1428849" y="1533795"/>
            <a:ext cx="6024365" cy="12208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0CDF1B3-37ED-48D1-9E8A-C4E2FBFB38E4}"/>
              </a:ext>
            </a:extLst>
          </p:cNvPr>
          <p:cNvSpPr txBox="1"/>
          <p:nvPr/>
        </p:nvSpPr>
        <p:spPr>
          <a:xfrm>
            <a:off x="1115935" y="1533795"/>
            <a:ext cx="369332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>
            <a:hlinkClick r:id="" action="ppaction://noaction"/>
            <a:extLst>
              <a:ext uri="{FF2B5EF4-FFF2-40B4-BE49-F238E27FC236}">
                <a16:creationId xmlns:a16="http://schemas.microsoft.com/office/drawing/2014/main" id="{3791C5F0-950F-416A-911D-DDEAE7190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18" y="1781458"/>
            <a:ext cx="490361" cy="490361"/>
          </a:xfrm>
          <a:prstGeom prst="rect">
            <a:avLst/>
          </a:prstGeom>
        </p:spPr>
      </p:pic>
      <p:pic>
        <p:nvPicPr>
          <p:cNvPr id="4098" name="Picture 2" descr="https://www.scaledagileframework.com/wp-content/uploads/2018/04/Program-Solution-Backlogs_F01_PM.png">
            <a:hlinkClick r:id="" action="ppaction://noaction"/>
            <a:extLst>
              <a:ext uri="{FF2B5EF4-FFF2-40B4-BE49-F238E27FC236}">
                <a16:creationId xmlns:a16="http://schemas.microsoft.com/office/drawing/2014/main" id="{88709A32-3360-402B-A87B-75C981983D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3" r="18190"/>
          <a:stretch/>
        </p:blipFill>
        <p:spPr bwMode="auto">
          <a:xfrm>
            <a:off x="3154465" y="1754703"/>
            <a:ext cx="658948" cy="60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hlinkClick r:id="" action="ppaction://noaction"/>
            <a:extLst>
              <a:ext uri="{FF2B5EF4-FFF2-40B4-BE49-F238E27FC236}">
                <a16:creationId xmlns:a16="http://schemas.microsoft.com/office/drawing/2014/main" id="{427DB915-A3AF-488B-9212-231BA4DB3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220" y="1805351"/>
            <a:ext cx="490361" cy="490361"/>
          </a:xfrm>
          <a:prstGeom prst="rect">
            <a:avLst/>
          </a:prstGeom>
        </p:spPr>
      </p:pic>
      <p:pic>
        <p:nvPicPr>
          <p:cNvPr id="22" name="Imagen 21">
            <a:hlinkClick r:id="" action="ppaction://noaction"/>
            <a:extLst>
              <a:ext uri="{FF2B5EF4-FFF2-40B4-BE49-F238E27FC236}">
                <a16:creationId xmlns:a16="http://schemas.microsoft.com/office/drawing/2014/main" id="{CC4C930F-83CA-4ACC-AB7B-BDAD57880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26" y="1784299"/>
            <a:ext cx="490361" cy="490361"/>
          </a:xfrm>
          <a:prstGeom prst="rect">
            <a:avLst/>
          </a:prstGeom>
        </p:spPr>
      </p:pic>
      <p:pic>
        <p:nvPicPr>
          <p:cNvPr id="24" name="Imagen 23">
            <a:hlinkClick r:id="" action="ppaction://noaction"/>
            <a:extLst>
              <a:ext uri="{FF2B5EF4-FFF2-40B4-BE49-F238E27FC236}">
                <a16:creationId xmlns:a16="http://schemas.microsoft.com/office/drawing/2014/main" id="{AE45F695-BB0F-46D8-A40C-133B3CD087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71" y="1781458"/>
            <a:ext cx="490361" cy="490361"/>
          </a:xfrm>
          <a:prstGeom prst="rect">
            <a:avLst/>
          </a:prstGeom>
        </p:spPr>
      </p:pic>
      <p:pic>
        <p:nvPicPr>
          <p:cNvPr id="26" name="Imagen 25">
            <a:hlinkClick r:id="" action="ppaction://noaction"/>
            <a:extLst>
              <a:ext uri="{FF2B5EF4-FFF2-40B4-BE49-F238E27FC236}">
                <a16:creationId xmlns:a16="http://schemas.microsoft.com/office/drawing/2014/main" id="{06130FB2-D9CE-4277-8331-40888657B2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78" y="1787665"/>
            <a:ext cx="490361" cy="490361"/>
          </a:xfrm>
          <a:prstGeom prst="rect">
            <a:avLst/>
          </a:prstGeom>
        </p:spPr>
      </p:pic>
      <p:pic>
        <p:nvPicPr>
          <p:cNvPr id="28" name="Imagen 27">
            <a:hlinkClick r:id="" action="ppaction://noaction"/>
            <a:extLst>
              <a:ext uri="{FF2B5EF4-FFF2-40B4-BE49-F238E27FC236}">
                <a16:creationId xmlns:a16="http://schemas.microsoft.com/office/drawing/2014/main" id="{093C466B-C8EC-4F29-B7E7-15A79F148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44" y="1787665"/>
            <a:ext cx="490361" cy="490361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16DF53A3-7DCB-46A9-B8FB-FF572ED0DFF3}"/>
              </a:ext>
            </a:extLst>
          </p:cNvPr>
          <p:cNvSpPr txBox="1"/>
          <p:nvPr/>
        </p:nvSpPr>
        <p:spPr>
          <a:xfrm>
            <a:off x="1594194" y="2288649"/>
            <a:ext cx="6381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B446ACE-A967-41D1-BD47-5E16BBDB12C4}"/>
              </a:ext>
            </a:extLst>
          </p:cNvPr>
          <p:cNvSpPr txBox="1"/>
          <p:nvPr/>
        </p:nvSpPr>
        <p:spPr>
          <a:xfrm>
            <a:off x="2301248" y="2295712"/>
            <a:ext cx="6619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Enabler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B7B4D10-F19C-4A9D-A316-1918A03E90E2}"/>
              </a:ext>
            </a:extLst>
          </p:cNvPr>
          <p:cNvSpPr txBox="1"/>
          <p:nvPr/>
        </p:nvSpPr>
        <p:spPr>
          <a:xfrm>
            <a:off x="3108130" y="2316367"/>
            <a:ext cx="671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A43664A-4E9D-459E-833E-8535DBAD10EA}"/>
              </a:ext>
            </a:extLst>
          </p:cNvPr>
          <p:cNvSpPr txBox="1"/>
          <p:nvPr/>
        </p:nvSpPr>
        <p:spPr>
          <a:xfrm>
            <a:off x="4046297" y="2310457"/>
            <a:ext cx="65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900" b="1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9D56E4D1-8951-4561-AC5E-219ECCF8D2BB}"/>
              </a:ext>
            </a:extLst>
          </p:cNvPr>
          <p:cNvSpPr txBox="1"/>
          <p:nvPr/>
        </p:nvSpPr>
        <p:spPr>
          <a:xfrm>
            <a:off x="4844673" y="2308454"/>
            <a:ext cx="722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PI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5CCDD8D-39DB-4A88-9CF4-A5C6673F8E71}"/>
              </a:ext>
            </a:extLst>
          </p:cNvPr>
          <p:cNvSpPr txBox="1"/>
          <p:nvPr/>
        </p:nvSpPr>
        <p:spPr>
          <a:xfrm>
            <a:off x="5599523" y="2271818"/>
            <a:ext cx="78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Riesgos PI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6D2A635-FC93-480E-8D82-38E50BC6FC2F}"/>
              </a:ext>
            </a:extLst>
          </p:cNvPr>
          <p:cNvSpPr txBox="1"/>
          <p:nvPr/>
        </p:nvSpPr>
        <p:spPr>
          <a:xfrm>
            <a:off x="6524225" y="2316367"/>
            <a:ext cx="599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PI</a:t>
            </a:r>
            <a:endParaRPr lang="es-CO" sz="900" b="1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7DC5FB62-75E0-457D-A331-ABADBA69A5B0}"/>
              </a:ext>
            </a:extLst>
          </p:cNvPr>
          <p:cNvGrpSpPr/>
          <p:nvPr/>
        </p:nvGrpSpPr>
        <p:grpSpPr>
          <a:xfrm>
            <a:off x="1115935" y="2941469"/>
            <a:ext cx="6333433" cy="1175628"/>
            <a:chOff x="1204248" y="3785546"/>
            <a:chExt cx="8444577" cy="1567504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9B3C96E-0B47-4912-A5BA-72E32EC4D3EF}"/>
                </a:ext>
              </a:extLst>
            </p:cNvPr>
            <p:cNvSpPr/>
            <p:nvPr/>
          </p:nvSpPr>
          <p:spPr>
            <a:xfrm>
              <a:off x="1624241" y="3785546"/>
              <a:ext cx="8024584" cy="156750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C21A749-8A8B-4518-8908-C9E0F294ECB4}"/>
                </a:ext>
              </a:extLst>
            </p:cNvPr>
            <p:cNvSpPr txBox="1"/>
            <p:nvPr/>
          </p:nvSpPr>
          <p:spPr>
            <a:xfrm>
              <a:off x="1204248" y="3960303"/>
              <a:ext cx="492443" cy="1093987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Imagen 11">
              <a:hlinkClick r:id="" action="ppaction://noaction"/>
              <a:extLst>
                <a:ext uri="{FF2B5EF4-FFF2-40B4-BE49-F238E27FC236}">
                  <a16:creationId xmlns:a16="http://schemas.microsoft.com/office/drawing/2014/main" id="{AAC42C3F-FD02-4928-A7A4-636A96958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6005" y="4007096"/>
              <a:ext cx="653814" cy="653814"/>
            </a:xfrm>
            <a:prstGeom prst="rect">
              <a:avLst/>
            </a:prstGeom>
          </p:spPr>
        </p:pic>
        <p:pic>
          <p:nvPicPr>
            <p:cNvPr id="14" name="Imagen 13">
              <a:hlinkClick r:id="" action="ppaction://noaction"/>
              <a:extLst>
                <a:ext uri="{FF2B5EF4-FFF2-40B4-BE49-F238E27FC236}">
                  <a16:creationId xmlns:a16="http://schemas.microsoft.com/office/drawing/2014/main" id="{8825C447-61A8-4875-A931-57F6BA9A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753" y="4058278"/>
              <a:ext cx="653814" cy="653814"/>
            </a:xfrm>
            <a:prstGeom prst="rect">
              <a:avLst/>
            </a:prstGeom>
          </p:spPr>
        </p:pic>
        <p:pic>
          <p:nvPicPr>
            <p:cNvPr id="18" name="Imagen 17">
              <a:hlinkClick r:id="" action="ppaction://noaction"/>
              <a:extLst>
                <a:ext uri="{FF2B5EF4-FFF2-40B4-BE49-F238E27FC236}">
                  <a16:creationId xmlns:a16="http://schemas.microsoft.com/office/drawing/2014/main" id="{ED8DE65A-4640-4159-B73D-1E6055410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253" y="4073292"/>
              <a:ext cx="653814" cy="653814"/>
            </a:xfrm>
            <a:prstGeom prst="rect">
              <a:avLst/>
            </a:prstGeom>
          </p:spPr>
        </p:pic>
        <p:pic>
          <p:nvPicPr>
            <p:cNvPr id="4100" name="Picture 4" descr="https://www.scaledagileframework.com/wp-content/uploads/2014/07/F2-Team-Backlog-Capacity-Allocation_WP-1.png">
              <a:hlinkClick r:id="" action="ppaction://noaction"/>
              <a:extLst>
                <a:ext uri="{FF2B5EF4-FFF2-40B4-BE49-F238E27FC236}">
                  <a16:creationId xmlns:a16="http://schemas.microsoft.com/office/drawing/2014/main" id="{05241EBF-C296-4627-887E-B69D862DC4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" t="9247" r="90572" b="19624"/>
            <a:stretch/>
          </p:blipFill>
          <p:spPr bwMode="auto">
            <a:xfrm>
              <a:off x="5858169" y="3960303"/>
              <a:ext cx="244596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Imagen 29">
              <a:hlinkClick r:id="" action="ppaction://noaction"/>
              <a:extLst>
                <a:ext uri="{FF2B5EF4-FFF2-40B4-BE49-F238E27FC236}">
                  <a16:creationId xmlns:a16="http://schemas.microsoft.com/office/drawing/2014/main" id="{629E3386-9B22-4AA9-AB0D-786F5B9A7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7112" y="4048402"/>
              <a:ext cx="653814" cy="653814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4E99579F-67FA-4951-AD6B-978164BCA2C7}"/>
                </a:ext>
              </a:extLst>
            </p:cNvPr>
            <p:cNvSpPr txBox="1"/>
            <p:nvPr/>
          </p:nvSpPr>
          <p:spPr>
            <a:xfrm>
              <a:off x="1841927" y="4690259"/>
              <a:ext cx="11283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Definition of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Ready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42D323A5-5955-43BB-8168-41DD92176755}"/>
                </a:ext>
              </a:extLst>
            </p:cNvPr>
            <p:cNvSpPr txBox="1"/>
            <p:nvPr/>
          </p:nvSpPr>
          <p:spPr>
            <a:xfrm>
              <a:off x="3130608" y="4690378"/>
              <a:ext cx="11283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Definition of Done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578204B-DC17-4B43-8A67-D659E73E4F92}"/>
                </a:ext>
              </a:extLst>
            </p:cNvPr>
            <p:cNvSpPr txBox="1"/>
            <p:nvPr/>
          </p:nvSpPr>
          <p:spPr>
            <a:xfrm>
              <a:off x="4364943" y="4709309"/>
              <a:ext cx="11283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de Usuario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F7AD6535-A12B-4A6A-875F-DF16A5368A0F}"/>
                </a:ext>
              </a:extLst>
            </p:cNvPr>
            <p:cNvSpPr txBox="1"/>
            <p:nvPr/>
          </p:nvSpPr>
          <p:spPr>
            <a:xfrm>
              <a:off x="5416309" y="4727106"/>
              <a:ext cx="112831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Backlog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52B0A31-FCD2-4EB9-ABA5-F227D0596753}"/>
                </a:ext>
              </a:extLst>
            </p:cNvPr>
            <p:cNvSpPr txBox="1"/>
            <p:nvPr/>
          </p:nvSpPr>
          <p:spPr>
            <a:xfrm>
              <a:off x="6613078" y="4727106"/>
              <a:ext cx="1128315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MPV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3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272329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40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Mapa Personal</a:t>
            </a:r>
            <a:endParaRPr lang="en-US" sz="40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97F7B7F-BD76-D040-A9E1-A809ABBD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4775" y="1357313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09" y="441859"/>
            <a:ext cx="5257801" cy="41484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8964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28984" y="2098543"/>
            <a:ext cx="5194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CO" sz="3600" b="1" dirty="0" smtClean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Transformación Ágil?</a:t>
            </a:r>
            <a:endParaRPr lang="es-CO" sz="3600" b="1" dirty="0">
              <a:solidFill>
                <a:srgbClr val="E83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55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11" y="254743"/>
            <a:ext cx="6102707" cy="45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7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6"/>
          <a:stretch/>
        </p:blipFill>
        <p:spPr>
          <a:xfrm>
            <a:off x="1776846" y="259310"/>
            <a:ext cx="5103360" cy="440620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776846" y="4832986"/>
            <a:ext cx="516214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700" dirty="0">
                <a:latin typeface="Arial" panose="020B0604020202020204" pitchFamily="34" charset="0"/>
                <a:cs typeface="Arial" panose="020B0604020202020204" pitchFamily="34" charset="0"/>
              </a:rPr>
              <a:t>https://www.forbes.com/sites/liyanchen/2015/08/11/the-most-valuable-employees-snapchat-doubles-facebook/#328e6febf754</a:t>
            </a:r>
          </a:p>
        </p:txBody>
      </p:sp>
    </p:spTree>
    <p:extLst>
      <p:ext uri="{BB962C8B-B14F-4D97-AF65-F5344CB8AC3E}">
        <p14:creationId xmlns:p14="http://schemas.microsoft.com/office/powerpoint/2010/main" val="178836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70227" y="2163394"/>
            <a:ext cx="7024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 smtClean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¿Esto no Asusta o Nos Anima?</a:t>
            </a:r>
            <a:endParaRPr lang="es-CO" sz="3600" b="1" dirty="0">
              <a:solidFill>
                <a:srgbClr val="E83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1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dist">
          <a:defRPr lang="es-ES" altLang="en-US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5906</TotalTime>
  <Words>570</Words>
  <Application>Microsoft Office PowerPoint</Application>
  <PresentationFormat>Presentación en pantalla (16:9)</PresentationFormat>
  <Paragraphs>169</Paragraphs>
  <Slides>22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Bad Mofo</vt:lpstr>
      <vt:lpstr>Calibri</vt:lpstr>
      <vt:lpstr>Calibri Light</vt:lpstr>
      <vt:lpstr>Tahoma</vt:lpstr>
      <vt:lpstr>ヒラギノ角ゴ Pro W3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Marco Safe - Experian</vt:lpstr>
      <vt:lpstr>Introducción</vt:lpstr>
      <vt:lpstr>Valores Safe</vt:lpstr>
      <vt:lpstr>Presentación de PowerPoint</vt:lpstr>
      <vt:lpstr>Marco Safe - Experian</vt:lpstr>
      <vt:lpstr>Presentación de PowerPoint</vt:lpstr>
      <vt:lpstr>Ceremonias</vt:lpstr>
      <vt:lpstr>Artefactos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117</cp:revision>
  <dcterms:created xsi:type="dcterms:W3CDTF">2018-10-03T21:01:56Z</dcterms:created>
  <dcterms:modified xsi:type="dcterms:W3CDTF">2019-03-04T02:03:37Z</dcterms:modified>
</cp:coreProperties>
</file>